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73.jpg" ContentType="image/png"/>
  <Override PartName="/ppt/media/image74.jpg" ContentType="image/png"/>
  <Override PartName="/ppt/media/image75.jpg" ContentType="image/png"/>
  <Override PartName="/ppt/media/image76.jpg" ContentType="image/pn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477" r:id="rId4"/>
    <p:sldId id="446" r:id="rId5"/>
    <p:sldId id="447" r:id="rId6"/>
    <p:sldId id="510" r:id="rId7"/>
    <p:sldId id="454" r:id="rId8"/>
    <p:sldId id="455" r:id="rId9"/>
    <p:sldId id="456" r:id="rId10"/>
    <p:sldId id="458" r:id="rId11"/>
    <p:sldId id="355" r:id="rId12"/>
    <p:sldId id="459" r:id="rId13"/>
    <p:sldId id="365" r:id="rId14"/>
    <p:sldId id="451" r:id="rId15"/>
    <p:sldId id="452" r:id="rId16"/>
    <p:sldId id="460" r:id="rId17"/>
    <p:sldId id="462" r:id="rId18"/>
    <p:sldId id="463" r:id="rId19"/>
    <p:sldId id="464" r:id="rId20"/>
    <p:sldId id="465" r:id="rId21"/>
    <p:sldId id="467" r:id="rId22"/>
    <p:sldId id="469" r:id="rId23"/>
    <p:sldId id="470" r:id="rId24"/>
    <p:sldId id="471" r:id="rId25"/>
    <p:sldId id="472" r:id="rId26"/>
    <p:sldId id="473" r:id="rId27"/>
    <p:sldId id="474" r:id="rId28"/>
    <p:sldId id="475" r:id="rId29"/>
    <p:sldId id="511" r:id="rId30"/>
    <p:sldId id="468" r:id="rId31"/>
    <p:sldId id="450" r:id="rId32"/>
    <p:sldId id="366" r:id="rId33"/>
    <p:sldId id="370" r:id="rId34"/>
    <p:sldId id="512" r:id="rId35"/>
    <p:sldId id="371" r:id="rId36"/>
    <p:sldId id="345" r:id="rId37"/>
    <p:sldId id="346" r:id="rId38"/>
    <p:sldId id="347" r:id="rId39"/>
    <p:sldId id="413" r:id="rId40"/>
    <p:sldId id="415" r:id="rId41"/>
    <p:sldId id="417" r:id="rId42"/>
    <p:sldId id="418" r:id="rId43"/>
    <p:sldId id="414" r:id="rId44"/>
    <p:sldId id="409" r:id="rId45"/>
    <p:sldId id="478" r:id="rId46"/>
    <p:sldId id="479" r:id="rId47"/>
    <p:sldId id="513" r:id="rId48"/>
    <p:sldId id="480" r:id="rId49"/>
    <p:sldId id="481" r:id="rId50"/>
    <p:sldId id="482" r:id="rId51"/>
    <p:sldId id="483" r:id="rId52"/>
    <p:sldId id="524" r:id="rId53"/>
    <p:sldId id="514" r:id="rId54"/>
    <p:sldId id="402" r:id="rId55"/>
    <p:sldId id="416" r:id="rId56"/>
    <p:sldId id="422" r:id="rId57"/>
    <p:sldId id="484" r:id="rId58"/>
    <p:sldId id="485" r:id="rId59"/>
    <p:sldId id="486" r:id="rId60"/>
    <p:sldId id="382" r:id="rId61"/>
    <p:sldId id="428" r:id="rId62"/>
    <p:sldId id="487" r:id="rId63"/>
    <p:sldId id="509" r:id="rId64"/>
    <p:sldId id="457" r:id="rId65"/>
    <p:sldId id="489" r:id="rId66"/>
    <p:sldId id="525" r:id="rId67"/>
    <p:sldId id="490" r:id="rId68"/>
    <p:sldId id="493" r:id="rId69"/>
    <p:sldId id="495" r:id="rId70"/>
    <p:sldId id="516" r:id="rId71"/>
    <p:sldId id="515" r:id="rId72"/>
    <p:sldId id="496" r:id="rId73"/>
    <p:sldId id="497" r:id="rId74"/>
    <p:sldId id="500" r:id="rId75"/>
    <p:sldId id="501" r:id="rId76"/>
    <p:sldId id="502" r:id="rId77"/>
    <p:sldId id="504" r:id="rId78"/>
    <p:sldId id="526" r:id="rId79"/>
    <p:sldId id="505" r:id="rId80"/>
    <p:sldId id="503" r:id="rId81"/>
    <p:sldId id="517" r:id="rId82"/>
    <p:sldId id="518" r:id="rId83"/>
    <p:sldId id="519" r:id="rId84"/>
    <p:sldId id="506" r:id="rId85"/>
    <p:sldId id="507" r:id="rId86"/>
    <p:sldId id="521" r:id="rId87"/>
    <p:sldId id="522" r:id="rId88"/>
    <p:sldId id="523" r:id="rId89"/>
    <p:sldId id="520" r:id="rId90"/>
    <p:sldId id="438" r:id="rId91"/>
    <p:sldId id="439" r:id="rId92"/>
    <p:sldId id="275" r:id="rId93"/>
  </p:sldIdLst>
  <p:sldSz cx="9144000" cy="5143500" type="screen16x9"/>
  <p:notesSz cx="6858000" cy="9144000"/>
  <p:custDataLst>
    <p:tags r:id="rId95"/>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62924" autoAdjust="0"/>
  </p:normalViewPr>
  <p:slideViewPr>
    <p:cSldViewPr>
      <p:cViewPr varScale="1">
        <p:scale>
          <a:sx n="91" d="100"/>
          <a:sy n="91" d="100"/>
        </p:scale>
        <p:origin x="-556"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extLst>
      <p:ext uri="{BB962C8B-B14F-4D97-AF65-F5344CB8AC3E}">
        <p14:creationId xmlns:p14="http://schemas.microsoft.com/office/powerpoint/2010/main" val="117062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extLst>
      <p:ext uri="{BB962C8B-B14F-4D97-AF65-F5344CB8AC3E}">
        <p14:creationId xmlns:p14="http://schemas.microsoft.com/office/powerpoint/2010/main" val="3697149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extLst>
      <p:ext uri="{BB962C8B-B14F-4D97-AF65-F5344CB8AC3E}">
        <p14:creationId xmlns:p14="http://schemas.microsoft.com/office/powerpoint/2010/main" val="432468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extLst>
      <p:ext uri="{BB962C8B-B14F-4D97-AF65-F5344CB8AC3E}">
        <p14:creationId xmlns:p14="http://schemas.microsoft.com/office/powerpoint/2010/main" val="3177371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6</a:t>
            </a:fld>
            <a:endParaRPr lang="zh-CN" altLang="en-US"/>
          </a:p>
        </p:txBody>
      </p:sp>
    </p:spTree>
    <p:extLst>
      <p:ext uri="{BB962C8B-B14F-4D97-AF65-F5344CB8AC3E}">
        <p14:creationId xmlns:p14="http://schemas.microsoft.com/office/powerpoint/2010/main" val="3497307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63</a:t>
            </a:fld>
            <a:endParaRPr lang="zh-CN" altLang="en-US"/>
          </a:p>
        </p:txBody>
      </p:sp>
    </p:spTree>
    <p:extLst>
      <p:ext uri="{BB962C8B-B14F-4D97-AF65-F5344CB8AC3E}">
        <p14:creationId xmlns:p14="http://schemas.microsoft.com/office/powerpoint/2010/main" val="2059902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extLst>
      <p:ext uri="{BB962C8B-B14F-4D97-AF65-F5344CB8AC3E}">
        <p14:creationId xmlns:p14="http://schemas.microsoft.com/office/powerpoint/2010/main" val="254825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extLst>
      <p:ext uri="{BB962C8B-B14F-4D97-AF65-F5344CB8AC3E}">
        <p14:creationId xmlns:p14="http://schemas.microsoft.com/office/powerpoint/2010/main" val="3561304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extLst>
      <p:ext uri="{BB962C8B-B14F-4D97-AF65-F5344CB8AC3E}">
        <p14:creationId xmlns:p14="http://schemas.microsoft.com/office/powerpoint/2010/main" val="10010561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82</a:t>
            </a:fld>
            <a:endParaRPr lang="zh-CN" altLang="en-US"/>
          </a:p>
        </p:txBody>
      </p:sp>
    </p:spTree>
    <p:extLst>
      <p:ext uri="{BB962C8B-B14F-4D97-AF65-F5344CB8AC3E}">
        <p14:creationId xmlns:p14="http://schemas.microsoft.com/office/powerpoint/2010/main" val="3581353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83</a:t>
            </a:fld>
            <a:endParaRPr lang="zh-CN" altLang="en-US"/>
          </a:p>
        </p:txBody>
      </p:sp>
    </p:spTree>
    <p:extLst>
      <p:ext uri="{BB962C8B-B14F-4D97-AF65-F5344CB8AC3E}">
        <p14:creationId xmlns:p14="http://schemas.microsoft.com/office/powerpoint/2010/main" val="3562036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86</a:t>
            </a:fld>
            <a:endParaRPr lang="zh-CN" altLang="en-US"/>
          </a:p>
        </p:txBody>
      </p:sp>
    </p:spTree>
    <p:extLst>
      <p:ext uri="{BB962C8B-B14F-4D97-AF65-F5344CB8AC3E}">
        <p14:creationId xmlns:p14="http://schemas.microsoft.com/office/powerpoint/2010/main" val="4112039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88</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89</a:t>
            </a:fld>
            <a:endParaRPr lang="zh-CN" altLang="en-US"/>
          </a:p>
        </p:txBody>
      </p:sp>
    </p:spTree>
    <p:extLst>
      <p:ext uri="{BB962C8B-B14F-4D97-AF65-F5344CB8AC3E}">
        <p14:creationId xmlns:p14="http://schemas.microsoft.com/office/powerpoint/2010/main" val="154062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92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7.jpg"/><Relationship Id="rId4" Type="http://schemas.openxmlformats.org/officeDocument/2006/relationships/image" Target="../media/image86.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39033;&#30446;&#24635;&#32467;/PRD2018-G02-&#24352;&#20809;&#31243;-&#39033;&#30446;&#24635;&#32467;.docx" TargetMode="External"/><Relationship Id="rId7" Type="http://schemas.openxmlformats.org/officeDocument/2006/relationships/hyperlink" Target="&#39033;&#30446;&#24635;&#32467;/PRD2018-G02-&#32993;&#26041;&#27491;-&#39033;&#30446;&#24635;&#32467;.docx"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39033;&#30446;&#24635;&#32467;/PRD2018-G02-&#26472;&#26234;&#40607;-&#39033;&#30446;&#24635;&#32467;.docx" TargetMode="External"/><Relationship Id="rId5" Type="http://schemas.openxmlformats.org/officeDocument/2006/relationships/hyperlink" Target="&#39033;&#30446;&#24635;&#32467;/PRD2018-G02-&#21016;&#38632;&#38671;-&#39033;&#30446;&#24635;&#32467;.docx" TargetMode="External"/><Relationship Id="rId4" Type="http://schemas.openxmlformats.org/officeDocument/2006/relationships/hyperlink" Target="&#39033;&#30446;&#24635;&#32467;/PRD2018-G02-&#21016;&#26195;&#20521;-&#39033;&#30446;&#24635;&#32467;.docx"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a:solidFill>
                  <a:schemeClr val="bg1"/>
                </a:solidFill>
                <a:latin typeface="HelveticaNeueLT Pro 35 Th" pitchFamily="34" charset="0"/>
                <a:ea typeface="微软雅黑" pitchFamily="34" charset="-122"/>
              </a:rPr>
              <a:t>需求工程项目总评审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配置管理工具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案例教学系统</a:t>
            </a:r>
            <a:endParaRPr lang="en-US" altLang="zh-CN" sz="1600" b="1" dirty="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项目概述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项目里程碑</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30015109"/>
              </p:ext>
            </p:extLst>
          </p:nvPr>
        </p:nvGraphicFramePr>
        <p:xfrm>
          <a:off x="738822" y="1131650"/>
          <a:ext cx="7577438" cy="3404368"/>
        </p:xfrm>
        <a:graphic>
          <a:graphicData uri="http://schemas.openxmlformats.org/drawingml/2006/table">
            <a:tbl>
              <a:tblPr firstRow="1" firstCol="1" bandRow="1">
                <a:tableStyleId>{5C22544A-7EE6-4342-B048-85BDC9FD1C3A}</a:tableStyleId>
              </a:tblPr>
              <a:tblGrid>
                <a:gridCol w="803115">
                  <a:extLst>
                    <a:ext uri="{9D8B030D-6E8A-4147-A177-3AD203B41FA5}">
                      <a16:colId xmlns:a16="http://schemas.microsoft.com/office/drawing/2014/main" xmlns="" val="20000"/>
                    </a:ext>
                  </a:extLst>
                </a:gridCol>
                <a:gridCol w="1606229">
                  <a:extLst>
                    <a:ext uri="{9D8B030D-6E8A-4147-A177-3AD203B41FA5}">
                      <a16:colId xmlns:a16="http://schemas.microsoft.com/office/drawing/2014/main" xmlns="" val="20001"/>
                    </a:ext>
                  </a:extLst>
                </a:gridCol>
                <a:gridCol w="1204672">
                  <a:extLst>
                    <a:ext uri="{9D8B030D-6E8A-4147-A177-3AD203B41FA5}">
                      <a16:colId xmlns:a16="http://schemas.microsoft.com/office/drawing/2014/main" xmlns="" val="20002"/>
                    </a:ext>
                  </a:extLst>
                </a:gridCol>
                <a:gridCol w="3963422">
                  <a:extLst>
                    <a:ext uri="{9D8B030D-6E8A-4147-A177-3AD203B41FA5}">
                      <a16:colId xmlns:a16="http://schemas.microsoft.com/office/drawing/2014/main" xmlns="" val="20003"/>
                    </a:ext>
                  </a:extLst>
                </a:gridCol>
              </a:tblGrid>
              <a:tr h="258720">
                <a:tc>
                  <a:txBody>
                    <a:bodyPr/>
                    <a:lstStyle/>
                    <a:p>
                      <a:pPr algn="ctr">
                        <a:spcAft>
                          <a:spcPts val="0"/>
                        </a:spcAft>
                      </a:pPr>
                      <a:r>
                        <a:rPr lang="zh-CN" sz="1400" kern="100" dirty="0">
                          <a:effectLst/>
                        </a:rPr>
                        <a:t>里程碑</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开始时间</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结束时间</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交付成果</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258720">
                <a:tc>
                  <a:txBody>
                    <a:bodyPr/>
                    <a:lstStyle/>
                    <a:p>
                      <a:pPr algn="ctr">
                        <a:spcAft>
                          <a:spcPts val="0"/>
                        </a:spcAft>
                      </a:pPr>
                      <a:r>
                        <a:rPr lang="en-US" sz="1400" kern="100" dirty="0">
                          <a:effectLst/>
                        </a:rPr>
                        <a:t>M0</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2018/09/28</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2018/09/30</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《项目计划</a:t>
                      </a:r>
                      <a:r>
                        <a:rPr lang="en-US" altLang="zh-CN" sz="1400" kern="100" dirty="0">
                          <a:effectLst/>
                        </a:rPr>
                        <a:t>-</a:t>
                      </a:r>
                      <a:r>
                        <a:rPr lang="zh-CN" altLang="en-US" sz="1400" kern="100" dirty="0">
                          <a:effectLst/>
                        </a:rPr>
                        <a:t>初步</a:t>
                      </a:r>
                      <a:r>
                        <a:rPr lang="zh-CN" sz="1400" kern="100" dirty="0">
                          <a:effectLst/>
                        </a:rPr>
                        <a:t>》</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1"/>
                  </a:ext>
                </a:extLst>
              </a:tr>
              <a:tr h="184173">
                <a:tc>
                  <a:txBody>
                    <a:bodyPr/>
                    <a:lstStyle/>
                    <a:p>
                      <a:pPr algn="ctr">
                        <a:spcAft>
                          <a:spcPts val="0"/>
                        </a:spcAft>
                      </a:pPr>
                      <a:r>
                        <a:rPr lang="en-US" sz="1400" kern="100" dirty="0">
                          <a:effectLst/>
                        </a:rPr>
                        <a:t>M1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2018/10/13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2018/11/25</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《项目可行性报告》</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2"/>
                  </a:ext>
                </a:extLst>
              </a:tr>
              <a:tr h="234452">
                <a:tc>
                  <a:txBody>
                    <a:bodyPr/>
                    <a:lstStyle/>
                    <a:p>
                      <a:pPr algn="ctr">
                        <a:spcAft>
                          <a:spcPts val="0"/>
                        </a:spcAft>
                      </a:pPr>
                      <a:r>
                        <a:rPr lang="en-US" sz="1400" kern="100" dirty="0">
                          <a:solidFill>
                            <a:schemeClr val="bg1"/>
                          </a:solidFill>
                          <a:effectLst/>
                        </a:rPr>
                        <a:t>M2</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a:solidFill>
                            <a:schemeClr val="tx1"/>
                          </a:solidFill>
                          <a:effectLst/>
                          <a:latin typeface="宋体"/>
                          <a:ea typeface="宋体"/>
                        </a:rPr>
                        <a:t>2018/11/26</a:t>
                      </a:r>
                      <a:endParaRPr lang="zh-CN" sz="1400" kern="10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《项目章程》、《项目总体计划》、《需求工程计划</a:t>
                      </a:r>
                      <a:r>
                        <a:rPr lang="en-US" sz="1400" kern="100" dirty="0">
                          <a:solidFill>
                            <a:schemeClr val="tx1"/>
                          </a:solidFill>
                          <a:effectLst/>
                        </a:rPr>
                        <a:t>-</a:t>
                      </a:r>
                      <a:r>
                        <a:rPr lang="zh-CN" sz="1400" kern="100" dirty="0">
                          <a:solidFill>
                            <a:schemeClr val="tx1"/>
                          </a:solidFill>
                          <a:effectLst/>
                        </a:rPr>
                        <a:t>初步》</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3"/>
                  </a:ext>
                </a:extLst>
              </a:tr>
              <a:tr h="216015">
                <a:tc>
                  <a:txBody>
                    <a:bodyPr/>
                    <a:lstStyle/>
                    <a:p>
                      <a:pPr algn="ctr">
                        <a:spcAft>
                          <a:spcPts val="0"/>
                        </a:spcAft>
                      </a:pPr>
                      <a:r>
                        <a:rPr lang="en-US" sz="1400" kern="100">
                          <a:solidFill>
                            <a:schemeClr val="bg1"/>
                          </a:solidFill>
                          <a:effectLst/>
                        </a:rPr>
                        <a:t>M3</a:t>
                      </a:r>
                      <a:endParaRPr lang="zh-CN" sz="1400" kern="10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2018/10/23</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2018/10/29</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a:solidFill>
                            <a:schemeClr val="tx1"/>
                          </a:solidFill>
                          <a:effectLst/>
                        </a:rPr>
                        <a:t>《质量保证计划》</a:t>
                      </a:r>
                      <a:endParaRPr lang="zh-CN" sz="1400" kern="10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4"/>
                  </a:ext>
                </a:extLst>
              </a:tr>
              <a:tr h="247757">
                <a:tc>
                  <a:txBody>
                    <a:bodyPr/>
                    <a:lstStyle/>
                    <a:p>
                      <a:pPr algn="ctr">
                        <a:spcAft>
                          <a:spcPts val="0"/>
                        </a:spcAft>
                      </a:pPr>
                      <a:r>
                        <a:rPr lang="en-US" sz="1400" kern="100" dirty="0">
                          <a:solidFill>
                            <a:schemeClr val="bg1"/>
                          </a:solidFill>
                          <a:effectLst/>
                        </a:rPr>
                        <a:t>M4</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《需求工程计划》</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5"/>
                  </a:ext>
                </a:extLst>
              </a:tr>
              <a:tr h="257989">
                <a:tc>
                  <a:txBody>
                    <a:bodyPr/>
                    <a:lstStyle/>
                    <a:p>
                      <a:pPr algn="ctr">
                        <a:spcAft>
                          <a:spcPts val="0"/>
                        </a:spcAft>
                      </a:pPr>
                      <a:r>
                        <a:rPr lang="en-US" sz="1400" kern="100" dirty="0">
                          <a:solidFill>
                            <a:schemeClr val="bg1"/>
                          </a:solidFill>
                          <a:effectLst/>
                        </a:rPr>
                        <a:t>M5</a:t>
                      </a:r>
                      <a:endParaRPr lang="zh-CN" sz="1400" kern="100" dirty="0">
                        <a:solidFill>
                          <a:schemeClr val="bg1"/>
                        </a:solidFill>
                        <a:effectLst/>
                        <a:latin typeface="Times New Roman"/>
                        <a:ea typeface="宋体"/>
                      </a:endParaRPr>
                    </a:p>
                  </a:txBody>
                  <a:tcPr marL="68580" marR="68580" marT="0" marB="0"/>
                </a:tc>
                <a:tc>
                  <a:txBody>
                    <a:bodyPr/>
                    <a:lstStyle/>
                    <a:p>
                      <a:pPr indent="400050" algn="just">
                        <a:spcAft>
                          <a:spcPts val="0"/>
                        </a:spcAft>
                      </a:pPr>
                      <a:r>
                        <a:rPr lang="en-US" altLang="zh-CN" sz="1400" kern="100" dirty="0">
                          <a:solidFill>
                            <a:schemeClr val="tx1"/>
                          </a:solidFill>
                          <a:effectLst/>
                          <a:latin typeface="宋体"/>
                          <a:ea typeface="+mn-ea"/>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《需求规格说明书》</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6"/>
                  </a:ext>
                </a:extLst>
              </a:tr>
              <a:tr h="237525">
                <a:tc>
                  <a:txBody>
                    <a:bodyPr/>
                    <a:lstStyle/>
                    <a:p>
                      <a:pPr algn="ctr">
                        <a:spcAft>
                          <a:spcPts val="0"/>
                        </a:spcAft>
                      </a:pPr>
                      <a:r>
                        <a:rPr lang="en-US" sz="1400" kern="100" dirty="0">
                          <a:solidFill>
                            <a:schemeClr val="bg1"/>
                          </a:solidFill>
                          <a:effectLst/>
                        </a:rPr>
                        <a:t>M6</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2019/01/08</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《软件需求变更文档》</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7"/>
                  </a:ext>
                </a:extLst>
              </a:tr>
              <a:tr h="217061">
                <a:tc>
                  <a:txBody>
                    <a:bodyPr/>
                    <a:lstStyle/>
                    <a:p>
                      <a:pPr algn="ctr">
                        <a:spcAft>
                          <a:spcPts val="0"/>
                        </a:spcAft>
                      </a:pPr>
                      <a:r>
                        <a:rPr lang="en-US" sz="1400" kern="100" dirty="0">
                          <a:solidFill>
                            <a:schemeClr val="bg1"/>
                          </a:solidFill>
                          <a:effectLst/>
                        </a:rPr>
                        <a:t>M7</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2019/01/14</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《软件概要设计说明》</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8"/>
                  </a:ext>
                </a:extLst>
              </a:tr>
              <a:tr h="655620">
                <a:tc>
                  <a:txBody>
                    <a:bodyPr/>
                    <a:lstStyle/>
                    <a:p>
                      <a:pPr algn="ctr">
                        <a:spcAft>
                          <a:spcPts val="0"/>
                        </a:spcAft>
                      </a:pPr>
                      <a:r>
                        <a:rPr lang="en-US" sz="1400" kern="100">
                          <a:effectLst/>
                        </a:rPr>
                        <a:t>M8</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2019/01/06</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《测试计划》</a:t>
                      </a:r>
                    </a:p>
                    <a:p>
                      <a:pPr algn="ctr">
                        <a:spcAft>
                          <a:spcPts val="0"/>
                        </a:spcAft>
                      </a:pPr>
                      <a:r>
                        <a:rPr lang="zh-CN" sz="1400" kern="100" dirty="0">
                          <a:effectLst/>
                        </a:rPr>
                        <a:t>《安装部署计划》</a:t>
                      </a:r>
                    </a:p>
                    <a:p>
                      <a:pPr algn="ctr">
                        <a:spcAft>
                          <a:spcPts val="0"/>
                        </a:spcAft>
                      </a:pPr>
                      <a:r>
                        <a:rPr lang="zh-CN" sz="1400" kern="100" dirty="0">
                          <a:effectLst/>
                        </a:rPr>
                        <a:t>《培训计划》</a:t>
                      </a:r>
                    </a:p>
                    <a:p>
                      <a:pPr algn="ctr">
                        <a:spcAft>
                          <a:spcPts val="0"/>
                        </a:spcAft>
                      </a:pPr>
                      <a:r>
                        <a:rPr lang="zh-CN" sz="1400" kern="100" dirty="0">
                          <a:effectLst/>
                        </a:rPr>
                        <a:t>《系统维护计划》</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9"/>
                  </a:ext>
                </a:extLst>
              </a:tr>
              <a:tr h="217061">
                <a:tc>
                  <a:txBody>
                    <a:bodyPr/>
                    <a:lstStyle/>
                    <a:p>
                      <a:pPr algn="ctr">
                        <a:spcAft>
                          <a:spcPts val="0"/>
                        </a:spcAft>
                      </a:pPr>
                      <a:r>
                        <a:rPr lang="en-US" sz="1400" kern="100">
                          <a:effectLst/>
                        </a:rPr>
                        <a:t>M9</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2019/01/07</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《项目总结报告》</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5313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a16="http://schemas.microsoft.com/office/drawing/2014/main" xmlns="" val="20000"/>
                    </a:ext>
                  </a:extLst>
                </a:gridCol>
                <a:gridCol w="1883414">
                  <a:extLst>
                    <a:ext uri="{9D8B030D-6E8A-4147-A177-3AD203B41FA5}">
                      <a16:colId xmlns:a16="http://schemas.microsoft.com/office/drawing/2014/main" xmlns="" val="20001"/>
                    </a:ext>
                  </a:extLst>
                </a:gridCol>
                <a:gridCol w="1884342">
                  <a:extLst>
                    <a:ext uri="{9D8B030D-6E8A-4147-A177-3AD203B41FA5}">
                      <a16:colId xmlns:a16="http://schemas.microsoft.com/office/drawing/2014/main" xmlns="" val="20002"/>
                    </a:ext>
                  </a:extLst>
                </a:gridCol>
                <a:gridCol w="2485396">
                  <a:extLst>
                    <a:ext uri="{9D8B030D-6E8A-4147-A177-3AD203B41FA5}">
                      <a16:colId xmlns:a16="http://schemas.microsoft.com/office/drawing/2014/main" xmlns=""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228229">
                <a:tc>
                  <a:txBody>
                    <a:bodyPr/>
                    <a:lstStyle/>
                    <a:p>
                      <a:pPr algn="ctr">
                        <a:spcAft>
                          <a:spcPts val="0"/>
                        </a:spcAft>
                      </a:pPr>
                      <a:r>
                        <a:rPr lang="zh-CN" sz="1600" kern="100" dirty="0">
                          <a:effectLst/>
                          <a:latin typeface="Times New Roman"/>
                          <a:ea typeface="宋体"/>
                        </a:rPr>
                        <a:t>杨枨</a:t>
                      </a:r>
                    </a:p>
                  </a:txBody>
                  <a:tcPr marL="68580" marR="68580" marT="0" marB="0"/>
                </a:tc>
                <a:tc>
                  <a:txBody>
                    <a:bodyPr/>
                    <a:lstStyle/>
                    <a:p>
                      <a:pPr algn="ctr">
                        <a:spcAft>
                          <a:spcPts val="0"/>
                        </a:spcAft>
                      </a:pPr>
                      <a:r>
                        <a:rPr lang="zh-CN" altLang="en-US" sz="1600" kern="100" dirty="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a:effectLst/>
                          <a:latin typeface="Times New Roman"/>
                          <a:ea typeface="宋体"/>
                        </a:rPr>
                        <a:t>学</a:t>
                      </a:r>
                      <a:r>
                        <a:rPr lang="zh-CN" altLang="en-US" sz="1600" kern="100" dirty="0">
                          <a:effectLst/>
                          <a:latin typeface="Times New Roman"/>
                          <a:ea typeface="宋体"/>
                        </a:rPr>
                        <a:t>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a:effectLst/>
                          <a:latin typeface="Times New Roman"/>
                          <a:ea typeface="宋体"/>
                        </a:rPr>
                        <a:t>游客</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a:t>用户</a:t>
            </a:r>
            <a:r>
              <a:rPr lang="zh-CN" altLang="zh-CN" sz="1600" b="1" dirty="0"/>
              <a:t>方：</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a16="http://schemas.microsoft.com/office/drawing/2014/main" xmlns="" val="20000"/>
                    </a:ext>
                  </a:extLst>
                </a:gridCol>
                <a:gridCol w="1349381">
                  <a:extLst>
                    <a:ext uri="{9D8B030D-6E8A-4147-A177-3AD203B41FA5}">
                      <a16:colId xmlns:a16="http://schemas.microsoft.com/office/drawing/2014/main" xmlns="" val="20001"/>
                    </a:ext>
                  </a:extLst>
                </a:gridCol>
                <a:gridCol w="1512105">
                  <a:extLst>
                    <a:ext uri="{9D8B030D-6E8A-4147-A177-3AD203B41FA5}">
                      <a16:colId xmlns:a16="http://schemas.microsoft.com/office/drawing/2014/main" xmlns="" val="20002"/>
                    </a:ext>
                  </a:extLst>
                </a:gridCol>
                <a:gridCol w="1224085">
                  <a:extLst>
                    <a:ext uri="{9D8B030D-6E8A-4147-A177-3AD203B41FA5}">
                      <a16:colId xmlns:a16="http://schemas.microsoft.com/office/drawing/2014/main" xmlns="" val="20003"/>
                    </a:ext>
                  </a:extLst>
                </a:gridCol>
                <a:gridCol w="2448170">
                  <a:extLst>
                    <a:ext uri="{9D8B030D-6E8A-4147-A177-3AD203B41FA5}">
                      <a16:colId xmlns:a16="http://schemas.microsoft.com/office/drawing/2014/main" xmlns=""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Premium 2010/2016</a:t>
            </a: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WBS</a:t>
            </a:r>
            <a:r>
              <a:rPr lang="zh-CN" altLang="en-US" sz="2800" b="1" dirty="0">
                <a:solidFill>
                  <a:schemeClr val="bg1"/>
                </a:solidFill>
                <a:latin typeface="Calibri" pitchFamily="34" charset="0"/>
                <a:sym typeface="宋体" pitchFamily="2" charset="-122"/>
              </a:rPr>
              <a:t>图</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a16="http://schemas.microsoft.com/office/drawing/2014/main" xmlns=""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a16="http://schemas.microsoft.com/office/drawing/2014/main" xmlns=""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评审表条目演示</a:t>
            </a: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参考文献</a:t>
            </a: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分工明细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Gant</a:t>
            </a:r>
            <a:r>
              <a:rPr lang="en-US" altLang="zh-CN" sz="2800" b="1" dirty="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12224" y="748460"/>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46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天，实际工作时间为每人平均</a:t>
            </a:r>
            <a:r>
              <a:rPr lang="en-US" altLang="zh-CN" sz="1600" b="1" dirty="0">
                <a:solidFill>
                  <a:srgbClr val="000000"/>
                </a:solidFill>
                <a:latin typeface="Calibri" pitchFamily="34" charset="0"/>
                <a:sym typeface="Calibri" pitchFamily="34" charset="0"/>
              </a:rPr>
              <a:t>140</a:t>
            </a:r>
            <a:r>
              <a:rPr lang="zh-CN" altLang="en-US" sz="1600" b="1" dirty="0">
                <a:solidFill>
                  <a:srgbClr val="000000"/>
                </a:solidFill>
                <a:latin typeface="Calibri" pitchFamily="34" charset="0"/>
                <a:sym typeface="Calibri" pitchFamily="34" charset="0"/>
              </a:rPr>
              <a:t>小时，需要</a:t>
            </a:r>
            <a:r>
              <a:rPr lang="en-US" altLang="zh-CN" sz="1600" b="1" dirty="0">
                <a:solidFill>
                  <a:srgbClr val="000000"/>
                </a:solidFill>
                <a:latin typeface="Calibri" pitchFamily="34" charset="0"/>
                <a:sym typeface="Calibri" pitchFamily="34" charset="0"/>
              </a:rPr>
              <a:t>40635</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40600-45500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质量目标：</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质量控制小组：</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OBS</a:t>
            </a:r>
            <a:r>
              <a:rPr lang="zh-CN" altLang="en-US" sz="1600" b="1" dirty="0">
                <a:solidFill>
                  <a:srgbClr val="000000"/>
                </a:solidFill>
                <a:latin typeface="Calibri" pitchFamily="34" charset="0"/>
                <a:sym typeface="Calibri" pitchFamily="34" charset="0"/>
              </a:rPr>
              <a:t>图：</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其他子计划</a:t>
            </a: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沟通管理计划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p>
          <a:p>
            <a:pPr lvl="1">
              <a:lnSpc>
                <a:spcPct val="150000"/>
              </a:lnSpc>
              <a:buClr>
                <a:srgbClr val="E36C09"/>
              </a:buClr>
            </a:pPr>
            <a:r>
              <a:rPr lang="zh-CN" altLang="zh-CN" sz="1600" b="1" dirty="0"/>
              <a:t>配置管理计划</a:t>
            </a:r>
            <a:r>
              <a:rPr lang="en-US" altLang="zh-CN" sz="1600" b="1" dirty="0"/>
              <a:t>		</a:t>
            </a:r>
            <a:r>
              <a:rPr lang="zh-CN" altLang="en-US" sz="1600" b="1" dirty="0"/>
              <a:t>详细见附件</a:t>
            </a:r>
            <a:r>
              <a:rPr lang="en-US" altLang="zh-CN" sz="1600" b="1" dirty="0"/>
              <a:t>——</a:t>
            </a:r>
            <a:r>
              <a:rPr lang="zh-CN" altLang="en-US" sz="1600" b="1" dirty="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pic>
        <p:nvPicPr>
          <p:cNvPr id="2" name="图片 1">
            <a:extLst>
              <a:ext uri="{FF2B5EF4-FFF2-40B4-BE49-F238E27FC236}">
                <a16:creationId xmlns:a16="http://schemas.microsoft.com/office/drawing/2014/main" xmlns="" id="{B8818AE4-9BC8-4146-80F4-E0398111926A}"/>
              </a:ext>
            </a:extLst>
          </p:cNvPr>
          <p:cNvPicPr>
            <a:picLocks noChangeAspect="1"/>
          </p:cNvPicPr>
          <p:nvPr/>
        </p:nvPicPr>
        <p:blipFill>
          <a:blip r:embed="rId3"/>
          <a:stretch>
            <a:fillRect/>
          </a:stretch>
        </p:blipFill>
        <p:spPr>
          <a:xfrm>
            <a:off x="147166" y="1219914"/>
            <a:ext cx="4672135" cy="3033016"/>
          </a:xfrm>
          <a:prstGeom prst="rect">
            <a:avLst/>
          </a:prstGeom>
        </p:spPr>
      </p:pic>
      <p:pic>
        <p:nvPicPr>
          <p:cNvPr id="5" name="图片 4">
            <a:extLst>
              <a:ext uri="{FF2B5EF4-FFF2-40B4-BE49-F238E27FC236}">
                <a16:creationId xmlns:a16="http://schemas.microsoft.com/office/drawing/2014/main" xmlns="" id="{E5DA7810-0D92-453E-9F16-BD81C72503FF}"/>
              </a:ext>
            </a:extLst>
          </p:cNvPr>
          <p:cNvPicPr>
            <a:picLocks noChangeAspect="1"/>
          </p:cNvPicPr>
          <p:nvPr/>
        </p:nvPicPr>
        <p:blipFill>
          <a:blip r:embed="rId4"/>
          <a:stretch>
            <a:fillRect/>
          </a:stretch>
        </p:blipFill>
        <p:spPr>
          <a:xfrm>
            <a:off x="4942619" y="1047133"/>
            <a:ext cx="4043215" cy="3378577"/>
          </a:xfrm>
          <a:prstGeom prst="rect">
            <a:avLst/>
          </a:prstGeom>
        </p:spPr>
      </p:pic>
    </p:spTree>
    <p:extLst>
      <p:ext uri="{BB962C8B-B14F-4D97-AF65-F5344CB8AC3E}">
        <p14:creationId xmlns:p14="http://schemas.microsoft.com/office/powerpoint/2010/main" val="11114462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评审表条目演示</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75738" y="1317656"/>
            <a:ext cx="8497925" cy="300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a:solidFill>
                  <a:srgbClr val="FF0000"/>
                </a:solidFill>
                <a:latin typeface="Calibri" pitchFamily="34" charset="0"/>
                <a:sym typeface="Calibri" pitchFamily="34" charset="0"/>
              </a:rPr>
              <a:t>Learning-by-Doing</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为主要教学思想，以互联网</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作为载体，融合</a:t>
            </a:r>
            <a:r>
              <a:rPr lang="zh-CN" altLang="en-US" sz="1600" b="1" dirty="0">
                <a:solidFill>
                  <a:srgbClr val="FF0000"/>
                </a:solidFill>
                <a:latin typeface="Calibri" pitchFamily="34" charset="0"/>
                <a:sym typeface="Calibri" pitchFamily="34" charset="0"/>
              </a:rPr>
              <a:t>案例教学法</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项目教学法</a:t>
            </a:r>
            <a:r>
              <a:rPr lang="zh-CN" altLang="en-US" sz="1600" b="1" dirty="0">
                <a:solidFill>
                  <a:srgbClr val="000000"/>
                </a:solidFill>
                <a:latin typeface="Calibri" pitchFamily="34" charset="0"/>
                <a:sym typeface="Calibri" pitchFamily="34" charset="0"/>
              </a:rPr>
              <a:t>以及</a:t>
            </a:r>
            <a:r>
              <a:rPr lang="zh-CN" altLang="en-US" sz="1600" b="1" dirty="0">
                <a:solidFill>
                  <a:srgbClr val="FF0000"/>
                </a:solidFill>
                <a:latin typeface="Calibri" pitchFamily="34" charset="0"/>
                <a:sym typeface="Calibri" pitchFamily="34" charset="0"/>
              </a:rPr>
              <a:t>问题导向型学习法</a:t>
            </a:r>
            <a:r>
              <a:rPr lang="zh-CN" altLang="en-US" sz="1600" b="1" dirty="0">
                <a:solidFill>
                  <a:srgbClr val="000000"/>
                </a:solidFill>
                <a:latin typeface="Calibri" pitchFamily="34" charset="0"/>
                <a:sym typeface="Calibri" pitchFamily="34" charset="0"/>
              </a:rPr>
              <a:t>各种优点的学习系统。</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该系统使用工程类案例作为实践资源，将一门课程通过一个</a:t>
            </a:r>
            <a:r>
              <a:rPr lang="zh-CN" altLang="en-US" sz="1600" b="1" dirty="0">
                <a:solidFill>
                  <a:srgbClr val="FF0000"/>
                </a:solidFill>
                <a:latin typeface="Calibri" pitchFamily="34" charset="0"/>
                <a:sym typeface="Calibri" pitchFamily="34" charset="0"/>
              </a:rPr>
              <a:t>项目化案例</a:t>
            </a:r>
            <a:r>
              <a:rPr lang="zh-CN" altLang="en-US" sz="1600" b="1" dirty="0">
                <a:solidFill>
                  <a:srgbClr val="000000"/>
                </a:solidFill>
                <a:latin typeface="Calibri" pitchFamily="34" charset="0"/>
                <a:sym typeface="Calibri" pitchFamily="34" charset="0"/>
              </a:rPr>
              <a:t>进行展示，以任务的形式进行推进，采用</a:t>
            </a:r>
            <a:r>
              <a:rPr lang="zh-CN" altLang="en-US" sz="1600" b="1" dirty="0">
                <a:solidFill>
                  <a:srgbClr val="FF0000"/>
                </a:solidFill>
                <a:latin typeface="Calibri" pitchFamily="34" charset="0"/>
                <a:sym typeface="Calibri" pitchFamily="34" charset="0"/>
              </a:rPr>
              <a:t>项目分工</a:t>
            </a:r>
            <a:r>
              <a:rPr lang="zh-CN" altLang="en-US" sz="1600" b="1" dirty="0">
                <a:solidFill>
                  <a:srgbClr val="000000"/>
                </a:solidFill>
                <a:latin typeface="Calibri" pitchFamily="34" charset="0"/>
                <a:sym typeface="Calibri" pitchFamily="34" charset="0"/>
              </a:rPr>
              <a:t>的形式，按照实际情况给每个项目设定了不同的角色，每个角色都分配给了相应的任务，学生通过</a:t>
            </a:r>
            <a:r>
              <a:rPr lang="zh-CN" altLang="en-US" sz="1600" b="1" dirty="0">
                <a:solidFill>
                  <a:srgbClr val="FF0000"/>
                </a:solidFill>
                <a:latin typeface="Calibri" pitchFamily="34" charset="0"/>
                <a:sym typeface="Calibri" pitchFamily="34" charset="0"/>
              </a:rPr>
              <a:t>角色的扮演</a:t>
            </a:r>
            <a:r>
              <a:rPr lang="zh-CN" altLang="en-US" sz="1600" b="1" dirty="0">
                <a:solidFill>
                  <a:srgbClr val="000000"/>
                </a:solidFill>
                <a:latin typeface="Calibri" pitchFamily="34" charset="0"/>
                <a:sym typeface="Calibri" pitchFamily="34" charset="0"/>
              </a:rPr>
              <a:t>来进行项目的学习，模拟真实项目的开展过程，从而进行体验式学习的教学方式，解决工程类实践性学科在教学过程中实践不足的问题。</a:t>
            </a: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特性树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983573"/>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extLst>
                    <a:ext uri="{9D8B030D-6E8A-4147-A177-3AD203B41FA5}">
                      <a16:colId xmlns:a16="http://schemas.microsoft.com/office/drawing/2014/main" xmlns="" val="20000"/>
                    </a:ext>
                  </a:extLst>
                </a:gridCol>
                <a:gridCol w="676912">
                  <a:extLst>
                    <a:ext uri="{9D8B030D-6E8A-4147-A177-3AD203B41FA5}">
                      <a16:colId xmlns:a16="http://schemas.microsoft.com/office/drawing/2014/main" xmlns="" val="20001"/>
                    </a:ext>
                  </a:extLst>
                </a:gridCol>
                <a:gridCol w="676912">
                  <a:extLst>
                    <a:ext uri="{9D8B030D-6E8A-4147-A177-3AD203B41FA5}">
                      <a16:colId xmlns:a16="http://schemas.microsoft.com/office/drawing/2014/main" xmlns="" val="20002"/>
                    </a:ext>
                  </a:extLst>
                </a:gridCol>
                <a:gridCol w="675958">
                  <a:extLst>
                    <a:ext uri="{9D8B030D-6E8A-4147-A177-3AD203B41FA5}">
                      <a16:colId xmlns:a16="http://schemas.microsoft.com/office/drawing/2014/main" xmlns="" val="20003"/>
                    </a:ext>
                  </a:extLst>
                </a:gridCol>
                <a:gridCol w="2030738">
                  <a:extLst>
                    <a:ext uri="{9D8B030D-6E8A-4147-A177-3AD203B41FA5}">
                      <a16:colId xmlns:a16="http://schemas.microsoft.com/office/drawing/2014/main" xmlns="" val="20004"/>
                    </a:ext>
                  </a:extLst>
                </a:gridCol>
                <a:gridCol w="1894210">
                  <a:extLst>
                    <a:ext uri="{9D8B030D-6E8A-4147-A177-3AD203B41FA5}">
                      <a16:colId xmlns:a16="http://schemas.microsoft.com/office/drawing/2014/main" xmlns="" val="20005"/>
                    </a:ext>
                  </a:extLst>
                </a:gridCol>
                <a:gridCol w="1293677">
                  <a:extLst>
                    <a:ext uri="{9D8B030D-6E8A-4147-A177-3AD203B41FA5}">
                      <a16:colId xmlns:a16="http://schemas.microsoft.com/office/drawing/2014/main" xmlns="" val="20006"/>
                    </a:ext>
                  </a:extLst>
                </a:gridCol>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1"/>
                  </a:ext>
                </a:extLst>
              </a:tr>
              <a:tr h="1228411">
                <a:tc>
                  <a:txBody>
                    <a:bodyPr/>
                    <a:lstStyle/>
                    <a:p>
                      <a:pPr algn="just">
                        <a:spcAft>
                          <a:spcPts val="0"/>
                        </a:spcAft>
                      </a:pPr>
                      <a:r>
                        <a:rPr lang="zh-CN" altLang="en-US" sz="1400" kern="0" dirty="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2"/>
                  </a:ext>
                </a:extLst>
              </a:tr>
              <a:tr h="1052924">
                <a:tc>
                  <a:txBody>
                    <a:bodyPr/>
                    <a:lstStyle/>
                    <a:p>
                      <a:pPr algn="just">
                        <a:spcAft>
                          <a:spcPts val="0"/>
                        </a:spcAft>
                      </a:pPr>
                      <a:r>
                        <a:rPr lang="zh-CN" sz="1400" kern="0" dirty="0">
                          <a:effectLst/>
                        </a:rPr>
                        <a:t>管理员</a:t>
                      </a:r>
                      <a:r>
                        <a:rPr lang="zh-CN" altLang="en-US"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学长</a:t>
                      </a:r>
                      <a:r>
                        <a:rPr lang="zh-CN" altLang="en-US" sz="1400" kern="100" dirty="0">
                          <a:effectLst/>
                        </a:rPr>
                        <a:t>是杨老师为我们指定的，</a:t>
                      </a:r>
                      <a:r>
                        <a:rPr lang="zh-CN" sz="1400" kern="100" dirty="0">
                          <a:effectLst/>
                        </a:rPr>
                        <a:t>作为杨老师的研究生，能够帮助我们更好地分析系统，发现我们的不足并给与指导。</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5" name="表格 4"/>
          <p:cNvGraphicFramePr>
            <a:graphicFrameLocks noGrp="1"/>
          </p:cNvGraphicFramePr>
          <p:nvPr>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extLst>
                    <a:ext uri="{9D8B030D-6E8A-4147-A177-3AD203B41FA5}">
                      <a16:colId xmlns:a16="http://schemas.microsoft.com/office/drawing/2014/main" xmlns="" val="20000"/>
                    </a:ext>
                  </a:extLst>
                </a:gridCol>
                <a:gridCol w="689220">
                  <a:extLst>
                    <a:ext uri="{9D8B030D-6E8A-4147-A177-3AD203B41FA5}">
                      <a16:colId xmlns:a16="http://schemas.microsoft.com/office/drawing/2014/main" xmlns="" val="20001"/>
                    </a:ext>
                  </a:extLst>
                </a:gridCol>
                <a:gridCol w="689220">
                  <a:extLst>
                    <a:ext uri="{9D8B030D-6E8A-4147-A177-3AD203B41FA5}">
                      <a16:colId xmlns:a16="http://schemas.microsoft.com/office/drawing/2014/main" xmlns="" val="20002"/>
                    </a:ext>
                  </a:extLst>
                </a:gridCol>
                <a:gridCol w="688248">
                  <a:extLst>
                    <a:ext uri="{9D8B030D-6E8A-4147-A177-3AD203B41FA5}">
                      <a16:colId xmlns:a16="http://schemas.microsoft.com/office/drawing/2014/main" xmlns="" val="20003"/>
                    </a:ext>
                  </a:extLst>
                </a:gridCol>
                <a:gridCol w="2067661">
                  <a:extLst>
                    <a:ext uri="{9D8B030D-6E8A-4147-A177-3AD203B41FA5}">
                      <a16:colId xmlns:a16="http://schemas.microsoft.com/office/drawing/2014/main" xmlns="" val="20004"/>
                    </a:ext>
                  </a:extLst>
                </a:gridCol>
                <a:gridCol w="1928650">
                  <a:extLst>
                    <a:ext uri="{9D8B030D-6E8A-4147-A177-3AD203B41FA5}">
                      <a16:colId xmlns:a16="http://schemas.microsoft.com/office/drawing/2014/main" xmlns="" val="20005"/>
                    </a:ext>
                  </a:extLst>
                </a:gridCol>
                <a:gridCol w="1317198">
                  <a:extLst>
                    <a:ext uri="{9D8B030D-6E8A-4147-A177-3AD203B41FA5}">
                      <a16:colId xmlns:a16="http://schemas.microsoft.com/office/drawing/2014/main" xmlns="" val="20006"/>
                    </a:ext>
                  </a:extLst>
                </a:gridCol>
              </a:tblGrid>
              <a:tr h="854704">
                <a:tc>
                  <a:txBody>
                    <a:bodyPr/>
                    <a:lstStyle/>
                    <a:p>
                      <a:pPr algn="just">
                        <a:spcAft>
                          <a:spcPts val="0"/>
                        </a:spcAft>
                      </a:pPr>
                      <a:r>
                        <a:rPr 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854704">
                <a:tc>
                  <a:txBody>
                    <a:bodyPr/>
                    <a:lstStyle/>
                    <a:p>
                      <a:pPr algn="just">
                        <a:spcAft>
                          <a:spcPts val="0"/>
                        </a:spcAft>
                      </a:pPr>
                      <a:r>
                        <a:rPr lang="zh-CN" alt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1"/>
                  </a:ext>
                </a:extLst>
              </a:tr>
              <a:tr h="1025645">
                <a:tc>
                  <a:txBody>
                    <a:bodyPr/>
                    <a:lstStyle/>
                    <a:p>
                      <a:pPr algn="just">
                        <a:spcAft>
                          <a:spcPts val="0"/>
                        </a:spcAft>
                      </a:pPr>
                      <a:r>
                        <a:rPr lang="zh-CN" sz="1400" kern="0">
                          <a:effectLst/>
                          <a:latin typeface="Calibri" panose="020F0502020204030204" pitchFamily="34" charset="0"/>
                          <a:ea typeface="宋体" panose="02010600030101010101" pitchFamily="2" charset="-122"/>
                        </a:rPr>
                        <a:t>学生代表</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陈佳敏</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作为同一个项目的竞争者、合作者，能更清楚的理解我们的项目，并给出专业的意见及建议，且约谈容易。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从学生的角度同出发，共同探讨并提出学生方的需求与界面的要求。</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完工的系统将尽可能的满足其关于学生用户方面的需求</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0002"/>
                  </a:ext>
                </a:extLst>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作为还未接触该学科的学生，有一定的兴趣，能够</a:t>
                      </a:r>
                      <a:r>
                        <a:rPr lang="zh-CN" sz="1400" kern="100" dirty="0">
                          <a:effectLst/>
                        </a:rPr>
                        <a:t>提出建设性意见，扩大宣传</a:t>
                      </a:r>
                      <a:r>
                        <a:rPr lang="zh-CN" sz="1400" kern="0" dirty="0">
                          <a:effectLst/>
                        </a:rPr>
                        <a:t>且约谈容易。</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394368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407219970"/>
              </p:ext>
            </p:extLst>
          </p:nvPr>
        </p:nvGraphicFramePr>
        <p:xfrm>
          <a:off x="262216" y="1419670"/>
          <a:ext cx="8424584" cy="854704"/>
        </p:xfrm>
        <a:graphic>
          <a:graphicData uri="http://schemas.openxmlformats.org/drawingml/2006/table">
            <a:tbl>
              <a:tblPr firstCol="1" bandRow="1">
                <a:tableStyleId>{5C22544A-7EE6-4342-B048-85BDC9FD1C3A}</a:tableStyleId>
              </a:tblPr>
              <a:tblGrid>
                <a:gridCol w="1044387">
                  <a:extLst>
                    <a:ext uri="{9D8B030D-6E8A-4147-A177-3AD203B41FA5}">
                      <a16:colId xmlns:a16="http://schemas.microsoft.com/office/drawing/2014/main" xmlns="" val="20000"/>
                    </a:ext>
                  </a:extLst>
                </a:gridCol>
                <a:gridCol w="689220">
                  <a:extLst>
                    <a:ext uri="{9D8B030D-6E8A-4147-A177-3AD203B41FA5}">
                      <a16:colId xmlns:a16="http://schemas.microsoft.com/office/drawing/2014/main" xmlns="" val="20001"/>
                    </a:ext>
                  </a:extLst>
                </a:gridCol>
                <a:gridCol w="689220">
                  <a:extLst>
                    <a:ext uri="{9D8B030D-6E8A-4147-A177-3AD203B41FA5}">
                      <a16:colId xmlns:a16="http://schemas.microsoft.com/office/drawing/2014/main" xmlns="" val="20002"/>
                    </a:ext>
                  </a:extLst>
                </a:gridCol>
                <a:gridCol w="688248">
                  <a:extLst>
                    <a:ext uri="{9D8B030D-6E8A-4147-A177-3AD203B41FA5}">
                      <a16:colId xmlns:a16="http://schemas.microsoft.com/office/drawing/2014/main" xmlns="" val="20003"/>
                    </a:ext>
                  </a:extLst>
                </a:gridCol>
                <a:gridCol w="2067661">
                  <a:extLst>
                    <a:ext uri="{9D8B030D-6E8A-4147-A177-3AD203B41FA5}">
                      <a16:colId xmlns:a16="http://schemas.microsoft.com/office/drawing/2014/main" xmlns="" val="20004"/>
                    </a:ext>
                  </a:extLst>
                </a:gridCol>
                <a:gridCol w="1928650">
                  <a:extLst>
                    <a:ext uri="{9D8B030D-6E8A-4147-A177-3AD203B41FA5}">
                      <a16:colId xmlns:a16="http://schemas.microsoft.com/office/drawing/2014/main" xmlns="" val="20005"/>
                    </a:ext>
                  </a:extLst>
                </a:gridCol>
                <a:gridCol w="1317198">
                  <a:extLst>
                    <a:ext uri="{9D8B030D-6E8A-4147-A177-3AD203B41FA5}">
                      <a16:colId xmlns:a16="http://schemas.microsoft.com/office/drawing/2014/main" xmlns="" val="20006"/>
                    </a:ext>
                  </a:extLst>
                </a:gridCol>
              </a:tblGrid>
              <a:tr h="854704">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开发者代表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陈铉文</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作为与我们做同一个项目的</a:t>
                      </a:r>
                      <a:r>
                        <a:rPr lang="en-US" sz="1400" kern="0">
                          <a:effectLst/>
                          <a:latin typeface="Calibri" panose="020F0502020204030204" pitchFamily="34" charset="0"/>
                          <a:ea typeface="宋体" panose="02010600030101010101" pitchFamily="2" charset="-122"/>
                          <a:cs typeface="Times New Roman" panose="02020603050405020304" pitchFamily="18" charset="0"/>
                        </a:rPr>
                        <a:t>PM</a:t>
                      </a:r>
                      <a:r>
                        <a:rPr lang="zh-CN" sz="1400" kern="0">
                          <a:effectLst/>
                          <a:latin typeface="Calibri" panose="020F0502020204030204" pitchFamily="34" charset="0"/>
                          <a:ea typeface="宋体" panose="02010600030101010101" pitchFamily="2" charset="-122"/>
                        </a:rPr>
                        <a:t>，能清楚的掌握项目中的难点，确定功能点能否实现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从开发者的角度出发，对于用户代表提出的要求进行审核，判断能否实现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最终项目成果的既得利益者</a:t>
                      </a:r>
                    </a:p>
                  </a:txBody>
                  <a:tcPr marL="68580" marR="68580" marT="0" marB="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a:t>
            </a:r>
            <a:r>
              <a:rPr lang="zh-CN" altLang="en-US" sz="2800" b="1" dirty="0">
                <a:solidFill>
                  <a:schemeClr val="bg1"/>
                </a:solidFill>
                <a:latin typeface="Calibri" pitchFamily="34" charset="0"/>
                <a:sym typeface="Calibri" pitchFamily="34" charset="0"/>
              </a:rPr>
              <a:t>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xmlns="" id="{BE5D39B9-7156-4131-A6BA-8F3F3793D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70" y="915453"/>
            <a:ext cx="3600000" cy="374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里程碑阶段材料</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en-US" altLang="zh-CN" sz="2800" b="1" dirty="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a:t>
            </a:r>
            <a:r>
              <a:rPr lang="zh-CN" altLang="en-US" sz="2800" b="1" dirty="0" smtClean="0">
                <a:solidFill>
                  <a:schemeClr val="bg1"/>
                </a:solidFill>
                <a:latin typeface="Calibri" pitchFamily="34" charset="0"/>
                <a:sym typeface="Calibri" pitchFamily="34" charset="0"/>
              </a:rPr>
              <a:t>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用例</a:t>
            </a:r>
            <a:r>
              <a:rPr lang="zh-CN" altLang="en-US" sz="2800" b="1" dirty="0" smtClean="0">
                <a:solidFill>
                  <a:schemeClr val="bg1"/>
                </a:solidFill>
                <a:latin typeface="Calibri" pitchFamily="34" charset="0"/>
                <a:sym typeface="Calibri" pitchFamily="34" charset="0"/>
              </a:rPr>
              <a:t>文档</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用例图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sp>
        <p:nvSpPr>
          <p:cNvPr id="8" name="TextBox 7"/>
          <p:cNvSpPr>
            <a:spLocks noChangeArrowheads="1"/>
          </p:cNvSpPr>
          <p:nvPr/>
        </p:nvSpPr>
        <p:spPr bwMode="auto">
          <a:xfrm>
            <a:off x="5076035" y="1900209"/>
            <a:ext cx="34562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摘自</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用例图与用例描述</a:t>
            </a:r>
            <a:r>
              <a:rPr lang="en-US" altLang="zh-CN" sz="1600" b="1" dirty="0">
                <a:solidFill>
                  <a:srgbClr val="000000"/>
                </a:solidFill>
                <a:latin typeface="Calibri" pitchFamily="34" charset="0"/>
                <a:sym typeface="Calibri" pitchFamily="34" charset="0"/>
              </a:rPr>
              <a:t>1.0</a:t>
            </a: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实用工具：</a:t>
            </a:r>
            <a:r>
              <a:rPr lang="en-US" altLang="zh-CN" sz="1600" b="1" dirty="0">
                <a:solidFill>
                  <a:srgbClr val="000000"/>
                </a:solidFill>
                <a:latin typeface="Calibri" pitchFamily="34" charset="0"/>
                <a:sym typeface="Calibri" pitchFamily="34" charset="0"/>
              </a:rPr>
              <a:t>Visio</a:t>
            </a: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121</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学习者上传任务输出用例图</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用例描述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7" name="TextBox 7"/>
          <p:cNvSpPr>
            <a:spLocks noChangeArrowheads="1"/>
          </p:cNvSpPr>
          <p:nvPr/>
        </p:nvSpPr>
        <p:spPr bwMode="auto">
          <a:xfrm>
            <a:off x="4733535" y="867338"/>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学习者上传任务输出用例描述</a:t>
            </a:r>
          </a:p>
        </p:txBody>
      </p:sp>
      <p:sp>
        <p:nvSpPr>
          <p:cNvPr id="10" name="TextBox 7"/>
          <p:cNvSpPr>
            <a:spLocks noChangeArrowheads="1"/>
          </p:cNvSpPr>
          <p:nvPr/>
        </p:nvSpPr>
        <p:spPr bwMode="auto">
          <a:xfrm>
            <a:off x="4788015" y="1855412"/>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UCA0XX –  </a:t>
            </a:r>
            <a:r>
              <a:rPr lang="zh-CN" altLang="en-US" sz="1600" b="1" dirty="0">
                <a:solidFill>
                  <a:srgbClr val="000000"/>
                </a:solidFill>
                <a:latin typeface="Calibri" pitchFamily="34" charset="0"/>
                <a:sym typeface="Calibri" pitchFamily="34" charset="0"/>
              </a:rPr>
              <a:t>游客用例描述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UCB0XX –  </a:t>
            </a:r>
            <a:r>
              <a:rPr lang="zh-CN" altLang="en-US" sz="1600" b="1" dirty="0">
                <a:solidFill>
                  <a:srgbClr val="000000"/>
                </a:solidFill>
                <a:latin typeface="Calibri" pitchFamily="34" charset="0"/>
                <a:sym typeface="Calibri" pitchFamily="34" charset="0"/>
              </a:rPr>
              <a:t>学习者用例描述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UCC0XX –  </a:t>
            </a:r>
            <a:r>
              <a:rPr lang="zh-CN" altLang="en-US" sz="1600" b="1" dirty="0">
                <a:solidFill>
                  <a:srgbClr val="000000"/>
                </a:solidFill>
                <a:latin typeface="Calibri" pitchFamily="34" charset="0"/>
                <a:sym typeface="Calibri" pitchFamily="34" charset="0"/>
              </a:rPr>
              <a:t>指导者用例描述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UCD0XX –  </a:t>
            </a:r>
            <a:r>
              <a:rPr lang="zh-CN" altLang="en-US" sz="1600" b="1" dirty="0">
                <a:solidFill>
                  <a:srgbClr val="000000"/>
                </a:solidFill>
                <a:latin typeface="Calibri" pitchFamily="34" charset="0"/>
                <a:sym typeface="Calibri" pitchFamily="34" charset="0"/>
              </a:rPr>
              <a:t>管理员用例描述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65" y="892778"/>
            <a:ext cx="426085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860020" y="670584"/>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上传任务输出页面</a:t>
            </a: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75" y="1348700"/>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extLst>
                    <a:ext uri="{9D8B030D-6E8A-4147-A177-3AD203B41FA5}">
                      <a16:colId xmlns:a16="http://schemas.microsoft.com/office/drawing/2014/main" xmlns="" val="20000"/>
                    </a:ext>
                  </a:extLst>
                </a:gridCol>
                <a:gridCol w="1994218">
                  <a:extLst>
                    <a:ext uri="{9D8B030D-6E8A-4147-A177-3AD203B41FA5}">
                      <a16:colId xmlns:a16="http://schemas.microsoft.com/office/drawing/2014/main" xmlns="" val="20001"/>
                    </a:ext>
                  </a:extLst>
                </a:gridCol>
                <a:gridCol w="1994218">
                  <a:extLst>
                    <a:ext uri="{9D8B030D-6E8A-4147-A177-3AD203B41FA5}">
                      <a16:colId xmlns:a16="http://schemas.microsoft.com/office/drawing/2014/main" xmlns="" val="20002"/>
                    </a:ext>
                  </a:extLst>
                </a:gridCol>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extLst>
                  <a:ext uri="{0D108BD9-81ED-4DB2-BD59-A6C34878D82A}">
                    <a16:rowId xmlns:a16="http://schemas.microsoft.com/office/drawing/2014/main" xmlns="" val="10000"/>
                  </a:ext>
                </a:extLst>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1"/>
                  </a:ext>
                </a:extLst>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2"/>
                  </a:ext>
                </a:extLst>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extLst>
                  <a:ext uri="{0D108BD9-81ED-4DB2-BD59-A6C34878D82A}">
                    <a16:rowId xmlns:a16="http://schemas.microsoft.com/office/drawing/2014/main" xmlns="" val="10003"/>
                  </a:ext>
                </a:extLst>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4"/>
                  </a:ext>
                </a:extLst>
              </a:tr>
            </a:tbl>
          </a:graphicData>
        </a:graphic>
      </p:graphicFrame>
      <p:pic>
        <p:nvPicPr>
          <p:cNvPr id="17" name="图片 16"/>
          <p:cNvPicPr/>
          <p:nvPr/>
        </p:nvPicPr>
        <p:blipFill>
          <a:blip r:embed="rId4"/>
          <a:stretch>
            <a:fillRect/>
          </a:stretch>
        </p:blipFill>
        <p:spPr>
          <a:xfrm>
            <a:off x="164911" y="1294745"/>
            <a:ext cx="3615034" cy="322114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——DM</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139970" y="1173163"/>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上传任务输出对话框图</a:t>
            </a: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892178" y="943604"/>
            <a:ext cx="2987890" cy="3734128"/>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非功能性需求</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539720" y="1175313"/>
            <a:ext cx="4392305" cy="30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、界面简洁，美观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、图标能够明确知道是用来做什么的</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指导者用户代表：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、网站字体大小要统一风格</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、确定选择全英文界面</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管理员用户代表：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操作简单，功能窗口要明确</a:t>
            </a:r>
            <a:endParaRPr lang="en-US" altLang="zh-CN"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635622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323037" y="1134737"/>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、参与优先级打分的用户代表主要有：客户代表、游客代表、指导者代表、管理员代表、学习者代表。</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、用户代表负责为用例的相对收益、相对损失部分打分，项目经理负责为用例的相对风险打分，开发者代表为用例的相对成本打分，权重比例由客户代表（杨枨老师）提出。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（价值</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（成本</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风险</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extLst>
                    <a:ext uri="{9D8B030D-6E8A-4147-A177-3AD203B41FA5}">
                      <a16:colId xmlns:a16="http://schemas.microsoft.com/office/drawing/2014/main" xmlns="" val="20000"/>
                    </a:ext>
                  </a:extLst>
                </a:gridCol>
                <a:gridCol w="1328691">
                  <a:extLst>
                    <a:ext uri="{9D8B030D-6E8A-4147-A177-3AD203B41FA5}">
                      <a16:colId xmlns:a16="http://schemas.microsoft.com/office/drawing/2014/main" xmlns="" val="20001"/>
                    </a:ext>
                  </a:extLst>
                </a:gridCol>
                <a:gridCol w="1328691">
                  <a:extLst>
                    <a:ext uri="{9D8B030D-6E8A-4147-A177-3AD203B41FA5}">
                      <a16:colId xmlns:a16="http://schemas.microsoft.com/office/drawing/2014/main" xmlns="" val="20002"/>
                    </a:ext>
                  </a:extLst>
                </a:gridCol>
                <a:gridCol w="1328691">
                  <a:extLst>
                    <a:ext uri="{9D8B030D-6E8A-4147-A177-3AD203B41FA5}">
                      <a16:colId xmlns:a16="http://schemas.microsoft.com/office/drawing/2014/main" xmlns="" val="20003"/>
                    </a:ext>
                  </a:extLst>
                </a:gridCol>
                <a:gridCol w="1329492">
                  <a:extLst>
                    <a:ext uri="{9D8B030D-6E8A-4147-A177-3AD203B41FA5}">
                      <a16:colId xmlns:a16="http://schemas.microsoft.com/office/drawing/2014/main" xmlns="" val="20004"/>
                    </a:ext>
                  </a:extLst>
                </a:gridCol>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xmlns=""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extLst>
                    <a:ext uri="{9D8B030D-6E8A-4147-A177-3AD203B41FA5}">
                      <a16:colId xmlns:a16="http://schemas.microsoft.com/office/drawing/2014/main" xmlns="" val="20000"/>
                    </a:ext>
                  </a:extLst>
                </a:gridCol>
                <a:gridCol w="1116078">
                  <a:extLst>
                    <a:ext uri="{9D8B030D-6E8A-4147-A177-3AD203B41FA5}">
                      <a16:colId xmlns:a16="http://schemas.microsoft.com/office/drawing/2014/main" xmlns="" val="20001"/>
                    </a:ext>
                  </a:extLst>
                </a:gridCol>
                <a:gridCol w="1116078">
                  <a:extLst>
                    <a:ext uri="{9D8B030D-6E8A-4147-A177-3AD203B41FA5}">
                      <a16:colId xmlns:a16="http://schemas.microsoft.com/office/drawing/2014/main" xmlns="" val="20002"/>
                    </a:ext>
                  </a:extLst>
                </a:gridCol>
                <a:gridCol w="1116078">
                  <a:extLst>
                    <a:ext uri="{9D8B030D-6E8A-4147-A177-3AD203B41FA5}">
                      <a16:colId xmlns:a16="http://schemas.microsoft.com/office/drawing/2014/main" xmlns="" val="20003"/>
                    </a:ext>
                  </a:extLst>
                </a:gridCol>
                <a:gridCol w="1116078">
                  <a:extLst>
                    <a:ext uri="{9D8B030D-6E8A-4147-A177-3AD203B41FA5}">
                      <a16:colId xmlns:a16="http://schemas.microsoft.com/office/drawing/2014/main" xmlns="" val="20004"/>
                    </a:ext>
                  </a:extLst>
                </a:gridCol>
                <a:gridCol w="1116078">
                  <a:extLst>
                    <a:ext uri="{9D8B030D-6E8A-4147-A177-3AD203B41FA5}">
                      <a16:colId xmlns:a16="http://schemas.microsoft.com/office/drawing/2014/main" xmlns="" val="20005"/>
                    </a:ext>
                  </a:extLst>
                </a:gridCol>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里程碑任务提交</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9645"/>
            <a:ext cx="7992555" cy="345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sp>
        <p:nvSpPr>
          <p:cNvPr id="9" name="TextBox 7"/>
          <p:cNvSpPr>
            <a:spLocks noChangeArrowheads="1"/>
          </p:cNvSpPr>
          <p:nvPr/>
        </p:nvSpPr>
        <p:spPr bwMode="auto">
          <a:xfrm>
            <a:off x="539720" y="1275660"/>
            <a:ext cx="852354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、案例只有管理员可以删除吗？</a:t>
            </a:r>
          </a:p>
          <a:p>
            <a:pPr lvl="1">
              <a:lnSpc>
                <a:spcPct val="150000"/>
              </a:lnSpc>
              <a:buClr>
                <a:srgbClr val="E36C09"/>
              </a:buClr>
            </a:pPr>
            <a:r>
              <a:rPr lang="zh-CN" altLang="en-US" sz="1600" b="1" dirty="0">
                <a:solidFill>
                  <a:srgbClr val="000000"/>
                </a:solidFill>
                <a:latin typeface="Calibri" pitchFamily="34" charset="0"/>
                <a:sym typeface="Calibri" pitchFamily="34" charset="0"/>
              </a:rPr>
              <a:t>最后讨论结果为：管理员和创建者同样具有删除</a:t>
            </a:r>
            <a:r>
              <a:rPr lang="zh-CN" altLang="en-US" sz="1600" b="1" dirty="0" smtClean="0">
                <a:solidFill>
                  <a:srgbClr val="000000"/>
                </a:solidFill>
                <a:latin typeface="Calibri" pitchFamily="34" charset="0"/>
                <a:sym typeface="Calibri" pitchFamily="34" charset="0"/>
              </a:rPr>
              <a:t>权力</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、删除</a:t>
            </a:r>
            <a:r>
              <a:rPr lang="zh-CN" altLang="en-US" sz="1600" b="1" dirty="0">
                <a:solidFill>
                  <a:srgbClr val="000000"/>
                </a:solidFill>
                <a:latin typeface="Calibri" pitchFamily="34" charset="0"/>
                <a:sym typeface="Calibri" pitchFamily="34" charset="0"/>
              </a:rPr>
              <a:t>案例之后历史记录是不是一起删除了？管理员希望一并删除，指导者不同意，认为删除之后同样能够点击历史记录查看当初做过的东西。</a:t>
            </a:r>
          </a:p>
          <a:p>
            <a:pPr lvl="1">
              <a:lnSpc>
                <a:spcPct val="150000"/>
              </a:lnSpc>
              <a:buClr>
                <a:srgbClr val="E36C09"/>
              </a:buClr>
            </a:pPr>
            <a:r>
              <a:rPr lang="zh-CN" altLang="en-US" sz="1600" b="1" dirty="0">
                <a:solidFill>
                  <a:srgbClr val="000000"/>
                </a:solidFill>
                <a:latin typeface="Calibri" pitchFamily="34" charset="0"/>
                <a:sym typeface="Calibri" pitchFamily="34" charset="0"/>
              </a:rPr>
              <a:t>讨论结果为：案例的标准文档，相关联的项目需要保留</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293986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SRS</a:t>
            </a:r>
            <a:r>
              <a:rPr lang="zh-CN" altLang="en-US" sz="2800" b="1" dirty="0">
                <a:solidFill>
                  <a:schemeClr val="bg1"/>
                </a:solidFill>
                <a:latin typeface="Calibri" pitchFamily="34" charset="0"/>
                <a:sym typeface="Calibri" pitchFamily="34" charset="0"/>
              </a:rPr>
              <a:t>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4" name="图片 3">
            <a:extLst>
              <a:ext uri="{FF2B5EF4-FFF2-40B4-BE49-F238E27FC236}">
                <a16:creationId xmlns:a16="http://schemas.microsoft.com/office/drawing/2014/main" xmlns="" id="{B6A2372A-A1A7-4DD8-97CC-08297827C07D}"/>
              </a:ext>
            </a:extLst>
          </p:cNvPr>
          <p:cNvPicPr>
            <a:picLocks noChangeAspect="1"/>
          </p:cNvPicPr>
          <p:nvPr/>
        </p:nvPicPr>
        <p:blipFill>
          <a:blip r:embed="rId3"/>
          <a:stretch>
            <a:fillRect/>
          </a:stretch>
        </p:blipFill>
        <p:spPr>
          <a:xfrm>
            <a:off x="522726" y="1042722"/>
            <a:ext cx="3434622" cy="3535237"/>
          </a:xfrm>
          <a:prstGeom prst="rect">
            <a:avLst/>
          </a:prstGeom>
        </p:spPr>
      </p:pic>
      <p:pic>
        <p:nvPicPr>
          <p:cNvPr id="5" name="图片 4">
            <a:extLst>
              <a:ext uri="{FF2B5EF4-FFF2-40B4-BE49-F238E27FC236}">
                <a16:creationId xmlns:a16="http://schemas.microsoft.com/office/drawing/2014/main" xmlns="" id="{CAF46FA9-330B-4F91-9164-DE4F823CCC6D}"/>
              </a:ext>
            </a:extLst>
          </p:cNvPr>
          <p:cNvPicPr>
            <a:picLocks noChangeAspect="1"/>
          </p:cNvPicPr>
          <p:nvPr/>
        </p:nvPicPr>
        <p:blipFill>
          <a:blip r:embed="rId4"/>
          <a:stretch>
            <a:fillRect/>
          </a:stretch>
        </p:blipFill>
        <p:spPr>
          <a:xfrm>
            <a:off x="4407509" y="626735"/>
            <a:ext cx="3785225" cy="4027361"/>
          </a:xfrm>
          <a:prstGeom prst="rect">
            <a:avLst/>
          </a:prstGeom>
        </p:spPr>
      </p:pic>
    </p:spTree>
    <p:extLst>
      <p:ext uri="{BB962C8B-B14F-4D97-AF65-F5344CB8AC3E}">
        <p14:creationId xmlns:p14="http://schemas.microsoft.com/office/powerpoint/2010/main" val="6883776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pic>
        <p:nvPicPr>
          <p:cNvPr id="8" name="图片 7"/>
          <p:cNvPicPr/>
          <p:nvPr/>
        </p:nvPicPr>
        <p:blipFill>
          <a:blip r:embed="rId3"/>
          <a:stretch>
            <a:fillRect/>
          </a:stretch>
        </p:blipFill>
        <p:spPr>
          <a:xfrm>
            <a:off x="1835810" y="938988"/>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sp>
        <p:nvSpPr>
          <p:cNvPr id="7" name="TextBox 7"/>
          <p:cNvSpPr>
            <a:spLocks noChangeArrowheads="1"/>
          </p:cNvSpPr>
          <p:nvPr/>
        </p:nvSpPr>
        <p:spPr bwMode="auto">
          <a:xfrm>
            <a:off x="5102990" y="2177347"/>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数据来源</a:t>
            </a:r>
            <a:r>
              <a:rPr lang="zh-CN" altLang="en-US" sz="1600" b="1" dirty="0" smtClean="0">
                <a:solidFill>
                  <a:srgbClr val="000000"/>
                </a:solidFill>
                <a:latin typeface="Calibri" pitchFamily="34" charset="0"/>
                <a:sym typeface="Calibri" pitchFamily="34" charset="0"/>
              </a:rPr>
              <a:t>：用例描述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描述方法：正则表达式</a:t>
            </a:r>
            <a:endParaRPr lang="en-US" altLang="zh-CN" sz="1600" b="1" dirty="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40" y="934770"/>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E-R</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37" y="1010543"/>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308190" y="576519"/>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详细见附件</a:t>
            </a: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软件接口：</a:t>
            </a:r>
            <a:endParaRPr lang="en-US" altLang="zh-CN" sz="1600" b="1" dirty="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硬件接口：</a:t>
            </a:r>
            <a:endParaRPr lang="en-US" altLang="zh-CN" sz="1600" b="1" dirty="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通信接口：</a:t>
            </a:r>
            <a:endParaRPr lang="en-US" altLang="zh-CN" sz="1600" b="1" dirty="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项目章程</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 name="图片 3">
            <a:extLst>
              <a:ext uri="{FF2B5EF4-FFF2-40B4-BE49-F238E27FC236}">
                <a16:creationId xmlns:a16="http://schemas.microsoft.com/office/drawing/2014/main" xmlns="" id="{EE75F034-A3D0-4998-A431-41DA2C385D80}"/>
              </a:ext>
            </a:extLst>
          </p:cNvPr>
          <p:cNvPicPr>
            <a:picLocks noChangeAspect="1"/>
          </p:cNvPicPr>
          <p:nvPr/>
        </p:nvPicPr>
        <p:blipFill>
          <a:blip r:embed="rId3"/>
          <a:stretch>
            <a:fillRect/>
          </a:stretch>
        </p:blipFill>
        <p:spPr>
          <a:xfrm>
            <a:off x="128616" y="1150938"/>
            <a:ext cx="4573701" cy="2989263"/>
          </a:xfrm>
          <a:prstGeom prst="rect">
            <a:avLst/>
          </a:prstGeom>
        </p:spPr>
      </p:pic>
      <p:pic>
        <p:nvPicPr>
          <p:cNvPr id="5" name="图片 4">
            <a:extLst>
              <a:ext uri="{FF2B5EF4-FFF2-40B4-BE49-F238E27FC236}">
                <a16:creationId xmlns:a16="http://schemas.microsoft.com/office/drawing/2014/main" xmlns="" id="{BC570F52-0B31-4D94-9FC6-8BDAFE4C5378}"/>
              </a:ext>
            </a:extLst>
          </p:cNvPr>
          <p:cNvPicPr>
            <a:picLocks noChangeAspect="1"/>
          </p:cNvPicPr>
          <p:nvPr/>
        </p:nvPicPr>
        <p:blipFill>
          <a:blip r:embed="rId4"/>
          <a:stretch>
            <a:fillRect/>
          </a:stretch>
        </p:blipFill>
        <p:spPr>
          <a:xfrm>
            <a:off x="4768843" y="1233990"/>
            <a:ext cx="4288341" cy="2823157"/>
          </a:xfrm>
          <a:prstGeom prst="rect">
            <a:avLst/>
          </a:prstGeom>
        </p:spPr>
      </p:pic>
    </p:spTree>
    <p:extLst>
      <p:ext uri="{BB962C8B-B14F-4D97-AF65-F5344CB8AC3E}">
        <p14:creationId xmlns:p14="http://schemas.microsoft.com/office/powerpoint/2010/main" val="5507706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测试用例</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850298"/>
            <a:ext cx="3528245" cy="417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37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U0XX – </a:t>
            </a:r>
            <a:r>
              <a:rPr lang="zh-CN" altLang="en-US" sz="1600" b="1" dirty="0">
                <a:solidFill>
                  <a:srgbClr val="000000"/>
                </a:solidFill>
                <a:latin typeface="Calibri" pitchFamily="34" charset="0"/>
                <a:sym typeface="Calibri" pitchFamily="34" charset="0"/>
              </a:rPr>
              <a:t>游客测试用例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L0XX – </a:t>
            </a:r>
            <a:r>
              <a:rPr lang="zh-CN" altLang="en-US" sz="1600" b="1" dirty="0">
                <a:solidFill>
                  <a:srgbClr val="000000"/>
                </a:solidFill>
                <a:latin typeface="Calibri" pitchFamily="34" charset="0"/>
                <a:sym typeface="Calibri" pitchFamily="34" charset="0"/>
              </a:rPr>
              <a:t>学习者测试用例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T0XX – </a:t>
            </a:r>
            <a:r>
              <a:rPr lang="zh-CN" altLang="en-US" sz="1600" b="1" dirty="0">
                <a:solidFill>
                  <a:srgbClr val="000000"/>
                </a:solidFill>
                <a:latin typeface="Calibri" pitchFamily="34" charset="0"/>
                <a:sym typeface="Calibri" pitchFamily="34" charset="0"/>
              </a:rPr>
              <a:t>指导者测试用例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A0XX – </a:t>
            </a:r>
            <a:r>
              <a:rPr lang="zh-CN" altLang="en-US" sz="1600" b="1" dirty="0">
                <a:solidFill>
                  <a:srgbClr val="000000"/>
                </a:solidFill>
                <a:latin typeface="Calibri" pitchFamily="34" charset="0"/>
                <a:sym typeface="Calibri" pitchFamily="34" charset="0"/>
              </a:rPr>
              <a:t>管理员测试用例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主要测试方式：等价类划分和边界值法</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en-US" altLang="zh-CN" sz="1600" b="1" dirty="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张</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名用户并发访问时客户端响应时间不超过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a:t>
            </a:r>
            <a:r>
              <a:rPr lang="en-US" altLang="zh-CN" sz="1600" b="1" dirty="0">
                <a:solidFill>
                  <a:srgbClr val="000000"/>
                </a:solidFill>
                <a:latin typeface="Calibri" pitchFamily="34" charset="0"/>
                <a:sym typeface="Calibri" pitchFamily="34" charset="0"/>
              </a:rPr>
              <a:t>8:00-24:00</a:t>
            </a:r>
            <a:r>
              <a:rPr lang="zh-CN" altLang="en-US" sz="1600" b="1" dirty="0">
                <a:solidFill>
                  <a:srgbClr val="000000"/>
                </a:solidFill>
                <a:latin typeface="Calibri" pitchFamily="34" charset="0"/>
                <a:sym typeface="Calibri" pitchFamily="34" charset="0"/>
              </a:rPr>
              <a:t>正常开放，保证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安全要求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46248"/>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FF0000"/>
                </a:solidFill>
                <a:latin typeface="Calibri" pitchFamily="34" charset="0"/>
                <a:sym typeface="Calibri" pitchFamily="34" charset="0"/>
              </a:rPr>
              <a:t>1</a:t>
            </a:r>
            <a:r>
              <a:rPr lang="zh-CN" altLang="en-US" sz="1600" b="1" dirty="0">
                <a:solidFill>
                  <a:srgbClr val="FF0000"/>
                </a:solidFill>
                <a:latin typeface="Calibri" pitchFamily="34" charset="0"/>
                <a:sym typeface="Calibri" pitchFamily="34" charset="0"/>
              </a:rPr>
              <a:t>、权限控制 </a:t>
            </a:r>
          </a:p>
          <a:p>
            <a:pPr lvl="1">
              <a:lnSpc>
                <a:spcPct val="150000"/>
              </a:lnSpc>
              <a:buClr>
                <a:srgbClr val="E36C09"/>
              </a:buClr>
            </a:pPr>
            <a:r>
              <a:rPr lang="zh-CN" altLang="en-US" sz="1600" b="1" dirty="0">
                <a:solidFill>
                  <a:srgbClr val="000000"/>
                </a:solidFill>
                <a:latin typeface="Calibri" pitchFamily="34" charset="0"/>
                <a:sym typeface="Calibri" pitchFamily="34" charset="0"/>
              </a:rPr>
              <a:t>根据不同用户角色，设置相应权限，用户的重要操作都做相应的日志记录以备查看，没有权限的用户禁止使用系统的相应功能。</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、重要数据加密 </a:t>
            </a:r>
          </a:p>
          <a:p>
            <a:pPr lvl="1">
              <a:lnSpc>
                <a:spcPct val="150000"/>
              </a:lnSpc>
              <a:buClr>
                <a:srgbClr val="E36C09"/>
              </a:buClr>
            </a:pPr>
            <a:r>
              <a:rPr lang="zh-CN" altLang="en-US" sz="1600" b="1" dirty="0">
                <a:solidFill>
                  <a:srgbClr val="000000"/>
                </a:solidFill>
                <a:latin typeface="Calibri" pitchFamily="34" charset="0"/>
                <a:sym typeface="Calibri" pitchFamily="34" charset="0"/>
              </a:rPr>
              <a:t>所有涉及功能信息或个人身份信息的网络事务，都需进行加密操作。 </a:t>
            </a:r>
          </a:p>
          <a:p>
            <a:pPr lvl="1">
              <a:lnSpc>
                <a:spcPct val="150000"/>
              </a:lnSpc>
              <a:buClr>
                <a:srgbClr val="E36C09"/>
              </a:buClr>
            </a:pPr>
            <a:r>
              <a:rPr lang="en-US" altLang="zh-CN" sz="1600" b="1" dirty="0">
                <a:solidFill>
                  <a:srgbClr val="FF0000"/>
                </a:solidFill>
                <a:latin typeface="Calibri" pitchFamily="34" charset="0"/>
                <a:sym typeface="Calibri" pitchFamily="34" charset="0"/>
              </a:rPr>
              <a:t>3</a:t>
            </a:r>
            <a:r>
              <a:rPr lang="zh-CN" altLang="en-US" sz="1600" b="1" dirty="0">
                <a:solidFill>
                  <a:srgbClr val="FF0000"/>
                </a:solidFill>
                <a:latin typeface="Calibri" pitchFamily="34" charset="0"/>
                <a:sym typeface="Calibri" pitchFamily="34" charset="0"/>
              </a:rPr>
              <a:t>、数据备份 </a:t>
            </a:r>
          </a:p>
          <a:p>
            <a:pPr lvl="1">
              <a:lnSpc>
                <a:spcPct val="150000"/>
              </a:lnSpc>
              <a:buClr>
                <a:srgbClr val="E36C09"/>
              </a:buClr>
            </a:pPr>
            <a:r>
              <a:rPr lang="zh-CN" altLang="en-US" sz="1600" b="1" dirty="0">
                <a:solidFill>
                  <a:srgbClr val="000000"/>
                </a:solidFill>
                <a:latin typeface="Calibri" pitchFamily="34" charset="0"/>
                <a:sym typeface="Calibri" pitchFamily="34" charset="0"/>
              </a:rPr>
              <a:t>允许用户进行数据的备份和恢复，以弥补数据的破坏和丢失。 </a:t>
            </a:r>
          </a:p>
          <a:p>
            <a:pPr lvl="1">
              <a:lnSpc>
                <a:spcPct val="150000"/>
              </a:lnSpc>
              <a:buClr>
                <a:srgbClr val="E36C09"/>
              </a:buClr>
            </a:pPr>
            <a:r>
              <a:rPr lang="en-US" altLang="zh-CN" sz="1600" b="1" dirty="0">
                <a:solidFill>
                  <a:srgbClr val="FF0000"/>
                </a:solidFill>
                <a:latin typeface="Calibri" pitchFamily="34" charset="0"/>
                <a:sym typeface="Calibri" pitchFamily="34" charset="0"/>
              </a:rPr>
              <a:t>4</a:t>
            </a:r>
            <a:r>
              <a:rPr lang="zh-CN" altLang="en-US" sz="1600" b="1" dirty="0">
                <a:solidFill>
                  <a:srgbClr val="FF0000"/>
                </a:solidFill>
                <a:latin typeface="Calibri" pitchFamily="34" charset="0"/>
                <a:sym typeface="Calibri" pitchFamily="34" charset="0"/>
              </a:rPr>
              <a:t>、记录日志 </a:t>
            </a:r>
          </a:p>
          <a:p>
            <a:pPr lvl="1">
              <a:lnSpc>
                <a:spcPct val="150000"/>
              </a:lnSpc>
              <a:buClr>
                <a:srgbClr val="E36C09"/>
              </a:buClr>
            </a:pPr>
            <a:r>
              <a:rPr lang="zh-CN" altLang="en-US" sz="1600" b="1" dirty="0">
                <a:solidFill>
                  <a:srgbClr val="000000"/>
                </a:solidFill>
                <a:latin typeface="Calibri" pitchFamily="34" charset="0"/>
                <a:sym typeface="Calibri" pitchFamily="34" charset="0"/>
              </a:rPr>
              <a:t>本网站能够记录系统运行时所发生的所有错误，包括本机错误和网络错误。这些错误记录便于查找错误的原因。日志同时记录用户的关键性操作信息。</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内部评审记录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pic>
        <p:nvPicPr>
          <p:cNvPr id="4" name="图片 3">
            <a:extLst>
              <a:ext uri="{FF2B5EF4-FFF2-40B4-BE49-F238E27FC236}">
                <a16:creationId xmlns:a16="http://schemas.microsoft.com/office/drawing/2014/main" xmlns="" id="{79FDC2F0-F364-4585-AF2C-221635044179}"/>
              </a:ext>
            </a:extLst>
          </p:cNvPr>
          <p:cNvPicPr>
            <a:picLocks noChangeAspect="1"/>
          </p:cNvPicPr>
          <p:nvPr/>
        </p:nvPicPr>
        <p:blipFill>
          <a:blip r:embed="rId3"/>
          <a:stretch>
            <a:fillRect/>
          </a:stretch>
        </p:blipFill>
        <p:spPr>
          <a:xfrm>
            <a:off x="67034" y="953277"/>
            <a:ext cx="3496896" cy="3702596"/>
          </a:xfrm>
          <a:prstGeom prst="rect">
            <a:avLst/>
          </a:prstGeom>
        </p:spPr>
      </p:pic>
      <p:pic>
        <p:nvPicPr>
          <p:cNvPr id="5" name="图片 4">
            <a:extLst>
              <a:ext uri="{FF2B5EF4-FFF2-40B4-BE49-F238E27FC236}">
                <a16:creationId xmlns:a16="http://schemas.microsoft.com/office/drawing/2014/main" xmlns="" id="{9A6AC3FB-C0BE-4385-B53E-3EEDCDA5D716}"/>
              </a:ext>
            </a:extLst>
          </p:cNvPr>
          <p:cNvPicPr>
            <a:picLocks noChangeAspect="1"/>
          </p:cNvPicPr>
          <p:nvPr/>
        </p:nvPicPr>
        <p:blipFill>
          <a:blip r:embed="rId4"/>
          <a:stretch>
            <a:fillRect/>
          </a:stretch>
        </p:blipFill>
        <p:spPr>
          <a:xfrm>
            <a:off x="3980853" y="226446"/>
            <a:ext cx="4385868" cy="4690608"/>
          </a:xfrm>
          <a:prstGeom prst="rect">
            <a:avLst/>
          </a:prstGeom>
        </p:spPr>
      </p:pic>
    </p:spTree>
    <p:extLst>
      <p:ext uri="{BB962C8B-B14F-4D97-AF65-F5344CB8AC3E}">
        <p14:creationId xmlns:p14="http://schemas.microsoft.com/office/powerpoint/2010/main" val="30915777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1" y="365125"/>
            <a:ext cx="233984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课堂评审记录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800" y="1053359"/>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xmlns="" id="{2AF22557-DA66-4F72-B57D-D76C1F50177A}"/>
              </a:ext>
            </a:extLst>
          </p:cNvPr>
          <p:cNvPicPr>
            <a:picLocks noChangeAspect="1"/>
          </p:cNvPicPr>
          <p:nvPr/>
        </p:nvPicPr>
        <p:blipFill>
          <a:blip r:embed="rId4"/>
          <a:stretch>
            <a:fillRect/>
          </a:stretch>
        </p:blipFill>
        <p:spPr>
          <a:xfrm>
            <a:off x="197932" y="899555"/>
            <a:ext cx="4205235" cy="3778617"/>
          </a:xfrm>
          <a:prstGeom prst="rect">
            <a:avLst/>
          </a:prstGeom>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SRS</a:t>
            </a:r>
            <a:r>
              <a:rPr lang="zh-CN" altLang="en-US" sz="2800" b="1" dirty="0">
                <a:solidFill>
                  <a:schemeClr val="bg1"/>
                </a:solidFill>
                <a:latin typeface="Calibri" pitchFamily="34" charset="0"/>
                <a:sym typeface="宋体" pitchFamily="2" charset="-122"/>
              </a:rPr>
              <a:t>基线</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810" y="923926"/>
            <a:ext cx="5524130" cy="37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链接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sp>
        <p:nvSpPr>
          <p:cNvPr id="8" name="矩形 7">
            <a:extLst>
              <a:ext uri="{FF2B5EF4-FFF2-40B4-BE49-F238E27FC236}">
                <a16:creationId xmlns:a16="http://schemas.microsoft.com/office/drawing/2014/main" xmlns=""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40" y="1131650"/>
            <a:ext cx="6998176" cy="333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5325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9" y="128064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xmlns=""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249766" y="1207646"/>
            <a:ext cx="2736304" cy="1754326"/>
          </a:xfrm>
          <a:prstGeom prst="rect">
            <a:avLst/>
          </a:prstGeom>
          <a:noFill/>
        </p:spPr>
        <p:txBody>
          <a:bodyPr wrap="square" rtlCol="0">
            <a:spAutoFit/>
          </a:bodyPr>
          <a:lstStyle/>
          <a:p>
            <a:r>
              <a:rPr lang="zh-CN" altLang="en-US" b="1" dirty="0"/>
              <a:t>在界面原型上应添加语言</a:t>
            </a:r>
            <a:endParaRPr lang="en-US" altLang="zh-CN" b="1" dirty="0"/>
          </a:p>
          <a:p>
            <a:r>
              <a:rPr lang="zh-CN" altLang="en-US" b="1" dirty="0"/>
              <a:t>选择框，同时应绘制全部的功能界面描述，工作量</a:t>
            </a:r>
            <a:r>
              <a:rPr lang="zh-CN" altLang="en-US" b="1" dirty="0" smtClean="0"/>
              <a:t>为</a:t>
            </a:r>
            <a:r>
              <a:rPr lang="en-US" altLang="zh-CN" b="1" dirty="0"/>
              <a:t>5</a:t>
            </a:r>
            <a:r>
              <a:rPr lang="en-US" altLang="zh-CN" b="1" dirty="0" smtClean="0"/>
              <a:t>0h</a:t>
            </a:r>
            <a:r>
              <a:rPr lang="zh-CN" altLang="en-US" b="1" dirty="0"/>
              <a:t>。因</a:t>
            </a:r>
            <a:r>
              <a:rPr lang="en-US" altLang="zh-CN" b="1" dirty="0"/>
              <a:t>CCB</a:t>
            </a:r>
            <a:r>
              <a:rPr lang="zh-CN" altLang="en-US" b="1" dirty="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61248" y="3133704"/>
            <a:ext cx="2882074" cy="1200329"/>
          </a:xfrm>
          <a:prstGeom prst="rect">
            <a:avLst/>
          </a:prstGeom>
        </p:spPr>
        <p:txBody>
          <a:bodyPr wrap="square">
            <a:spAutoFit/>
          </a:bodyPr>
          <a:lstStyle/>
          <a:p>
            <a:r>
              <a:rPr lang="zh-CN" altLang="en-US" b="1" dirty="0"/>
              <a:t>因只是语言上的变更，对系统的其它功能不构成影响，所以无需修改测试用例。</a:t>
            </a:r>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graphicFrame>
        <p:nvGraphicFramePr>
          <p:cNvPr id="4" name="表格 3">
            <a:extLst>
              <a:ext uri="{FF2B5EF4-FFF2-40B4-BE49-F238E27FC236}">
                <a16:creationId xmlns:a16="http://schemas.microsoft.com/office/drawing/2014/main" xmlns="" id="{94420179-7DA8-4A74-AAB3-CC1724110755}"/>
              </a:ext>
            </a:extLst>
          </p:cNvPr>
          <p:cNvGraphicFramePr>
            <a:graphicFrameLocks noGrp="1"/>
          </p:cNvGraphicFramePr>
          <p:nvPr>
            <p:extLst>
              <p:ext uri="{D42A27DB-BD31-4B8C-83A1-F6EECF244321}">
                <p14:modId xmlns:p14="http://schemas.microsoft.com/office/powerpoint/2010/main" val="1350531621"/>
              </p:ext>
            </p:extLst>
          </p:nvPr>
        </p:nvGraphicFramePr>
        <p:xfrm>
          <a:off x="1379984" y="1273810"/>
          <a:ext cx="6648256" cy="2931160"/>
        </p:xfrm>
        <a:graphic>
          <a:graphicData uri="http://schemas.openxmlformats.org/drawingml/2006/table">
            <a:tbl>
              <a:tblPr firstRow="1" bandRow="1">
                <a:tableStyleId>{5C22544A-7EE6-4342-B048-85BDC9FD1C3A}</a:tableStyleId>
              </a:tblPr>
              <a:tblGrid>
                <a:gridCol w="1391891">
                  <a:extLst>
                    <a:ext uri="{9D8B030D-6E8A-4147-A177-3AD203B41FA5}">
                      <a16:colId xmlns:a16="http://schemas.microsoft.com/office/drawing/2014/main" xmlns="" val="450170021"/>
                    </a:ext>
                  </a:extLst>
                </a:gridCol>
                <a:gridCol w="1932237">
                  <a:extLst>
                    <a:ext uri="{9D8B030D-6E8A-4147-A177-3AD203B41FA5}">
                      <a16:colId xmlns:a16="http://schemas.microsoft.com/office/drawing/2014/main" xmlns="" val="1604888843"/>
                    </a:ext>
                  </a:extLst>
                </a:gridCol>
                <a:gridCol w="1812023">
                  <a:extLst>
                    <a:ext uri="{9D8B030D-6E8A-4147-A177-3AD203B41FA5}">
                      <a16:colId xmlns:a16="http://schemas.microsoft.com/office/drawing/2014/main" xmlns="" val="3877546892"/>
                    </a:ext>
                  </a:extLst>
                </a:gridCol>
                <a:gridCol w="1512105">
                  <a:extLst>
                    <a:ext uri="{9D8B030D-6E8A-4147-A177-3AD203B41FA5}">
                      <a16:colId xmlns:a16="http://schemas.microsoft.com/office/drawing/2014/main" xmlns="" val="1904067440"/>
                    </a:ext>
                  </a:extLst>
                </a:gridCol>
              </a:tblGrid>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办公场所</a:t>
                      </a:r>
                    </a:p>
                  </a:txBody>
                  <a:tcPr marL="68580" marR="68580" marT="0" marB="0"/>
                </a:tc>
                <a:extLst>
                  <a:ext uri="{0D108BD9-81ED-4DB2-BD59-A6C34878D82A}">
                    <a16:rowId xmlns:a16="http://schemas.microsoft.com/office/drawing/2014/main" xmlns="" val="250344352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陈铉文</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31601388@stu.zucc.edu.cn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7177178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张光程</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成员（评估者）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31608035@stu.zucc.edu.cn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400" kern="100">
                          <a:effectLst/>
                          <a:latin typeface="Calibri" panose="020F0502020204030204" pitchFamily="34" charset="0"/>
                          <a:ea typeface="宋体" panose="02010600030101010101" pitchFamily="2" charset="-122"/>
                          <a:cs typeface="Times New Roman" panose="02020603050405020304" pitchFamily="18" charset="0"/>
                        </a:rPr>
                        <a:t>2-205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24938919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杨智麟</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成员（验证者）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31601259@stu.zucc.edu.cn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2-214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821725737"/>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刘晓倩</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成员（提交者）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400" kern="100">
                          <a:effectLst/>
                          <a:latin typeface="Calibri" panose="020F0502020204030204" pitchFamily="34" charset="0"/>
                          <a:ea typeface="宋体" panose="02010600030101010101" pitchFamily="2" charset="-122"/>
                          <a:cs typeface="Times New Roman" panose="02020603050405020304" pitchFamily="18" charset="0"/>
                        </a:rPr>
                        <a:t>1-637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1047517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胡方正</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成员（请求接收者）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31601391@stu.zucc.edu.cn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61732154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刘雨霏</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成员（修改者）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31601236@stu.zucc.edu.cn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理四</a:t>
                      </a: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223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492957595"/>
                  </a:ext>
                </a:extLst>
              </a:tr>
            </a:tbl>
          </a:graphicData>
        </a:graphic>
      </p:graphicFrame>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0" y="921841"/>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83" y="919829"/>
            <a:ext cx="3976785" cy="415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sp>
        <p:nvSpPr>
          <p:cNvPr id="10" name="TextBox 1">
            <a:extLst>
              <a:ext uri="{FF2B5EF4-FFF2-40B4-BE49-F238E27FC236}">
                <a16:creationId xmlns:a16="http://schemas.microsoft.com/office/drawing/2014/main" xmlns="" id="{76C4ED6C-C456-4D14-8E67-A3439272FFA7}"/>
              </a:ext>
            </a:extLst>
          </p:cNvPr>
          <p:cNvSpPr txBox="1"/>
          <p:nvPr/>
        </p:nvSpPr>
        <p:spPr>
          <a:xfrm>
            <a:off x="863658" y="1387038"/>
            <a:ext cx="7416683" cy="2339102"/>
          </a:xfrm>
          <a:prstGeom prst="rect">
            <a:avLst/>
          </a:prstGeom>
          <a:noFill/>
        </p:spPr>
        <p:txBody>
          <a:bodyPr wrap="square" rtlCol="0">
            <a:spAutoFit/>
          </a:bodyPr>
          <a:lstStyle/>
          <a:p>
            <a:r>
              <a:rPr lang="en-US" altLang="zh-CN" sz="1600" b="1" dirty="0">
                <a:latin typeface="+mn-ea"/>
                <a:ea typeface="+mn-ea"/>
              </a:rPr>
              <a:t>CCB</a:t>
            </a:r>
            <a:r>
              <a:rPr lang="zh-CN" altLang="zh-CN" sz="1600" b="1" dirty="0">
                <a:latin typeface="+mn-ea"/>
                <a:ea typeface="+mn-ea"/>
              </a:rPr>
              <a:t>变更控制委员会：</a:t>
            </a:r>
            <a:r>
              <a:rPr lang="zh-CN" altLang="zh-CN" sz="1600" dirty="0">
                <a:latin typeface="+mn-ea"/>
                <a:ea typeface="+mn-ea"/>
              </a:rPr>
              <a:t>变更控制委员会针对某一具体项目决定是批准还是驳回提出的变更。</a:t>
            </a:r>
          </a:p>
          <a:p>
            <a:r>
              <a:rPr lang="en-US" altLang="zh-CN" sz="1600" b="1" dirty="0">
                <a:latin typeface="+mn-ea"/>
                <a:ea typeface="+mn-ea"/>
              </a:rPr>
              <a:t>CCB</a:t>
            </a:r>
            <a:r>
              <a:rPr lang="zh-CN" altLang="zh-CN" sz="1600" b="1" dirty="0">
                <a:latin typeface="+mn-ea"/>
                <a:ea typeface="+mn-ea"/>
              </a:rPr>
              <a:t>主席：</a:t>
            </a:r>
            <a:r>
              <a:rPr lang="zh-CN" altLang="zh-CN" sz="1600" dirty="0">
                <a:latin typeface="+mn-ea"/>
                <a:ea typeface="+mn-ea"/>
              </a:rPr>
              <a:t>变更控制委员会主席，如果变更控制委员会未能达成一致，主席通常有最终决定权，针对每个变更请求确定评估人和修改人。</a:t>
            </a:r>
          </a:p>
          <a:p>
            <a:r>
              <a:rPr lang="zh-CN" altLang="zh-CN" sz="1600" b="1" dirty="0">
                <a:latin typeface="+mn-ea"/>
                <a:ea typeface="+mn-ea"/>
              </a:rPr>
              <a:t>评估者：</a:t>
            </a:r>
            <a:r>
              <a:rPr lang="zh-CN" altLang="zh-CN" sz="1600" dirty="0">
                <a:latin typeface="+mn-ea"/>
                <a:ea typeface="+mn-ea"/>
              </a:rPr>
              <a:t>受</a:t>
            </a:r>
            <a:r>
              <a:rPr lang="en-US" altLang="zh-CN" sz="1600" dirty="0">
                <a:latin typeface="+mn-ea"/>
                <a:ea typeface="+mn-ea"/>
              </a:rPr>
              <a:t>CCB</a:t>
            </a:r>
            <a:r>
              <a:rPr lang="zh-CN" altLang="zh-CN" sz="1600" dirty="0">
                <a:latin typeface="+mn-ea"/>
                <a:ea typeface="+mn-ea"/>
              </a:rPr>
              <a:t>主席要求负责完成变更影响分析的人。</a:t>
            </a:r>
          </a:p>
          <a:p>
            <a:r>
              <a:rPr lang="zh-CN" altLang="zh-CN" sz="1600" b="1" dirty="0">
                <a:latin typeface="+mn-ea"/>
                <a:ea typeface="+mn-ea"/>
              </a:rPr>
              <a:t>验证者：</a:t>
            </a:r>
            <a:r>
              <a:rPr lang="zh-CN" altLang="zh-CN" sz="1600" dirty="0">
                <a:latin typeface="+mn-ea"/>
                <a:ea typeface="+mn-ea"/>
              </a:rPr>
              <a:t>验证变更是否正确实现的人。</a:t>
            </a:r>
          </a:p>
          <a:p>
            <a:r>
              <a:rPr lang="zh-CN" altLang="zh-CN" sz="1600" b="1" dirty="0">
                <a:latin typeface="+mn-ea"/>
                <a:ea typeface="+mn-ea"/>
              </a:rPr>
              <a:t>提交者：</a:t>
            </a:r>
            <a:r>
              <a:rPr lang="zh-CN" altLang="zh-CN" sz="1600" dirty="0">
                <a:latin typeface="+mn-ea"/>
                <a:ea typeface="+mn-ea"/>
              </a:rPr>
              <a:t>提交变更请求的人。</a:t>
            </a:r>
          </a:p>
          <a:p>
            <a:r>
              <a:rPr lang="zh-CN" altLang="zh-CN" sz="1600" b="1" dirty="0">
                <a:latin typeface="+mn-ea"/>
                <a:ea typeface="+mn-ea"/>
              </a:rPr>
              <a:t>请求接受者：</a:t>
            </a:r>
            <a:r>
              <a:rPr lang="zh-CN" altLang="zh-CN" sz="1600" dirty="0">
                <a:latin typeface="+mn-ea"/>
                <a:ea typeface="+mn-ea"/>
              </a:rPr>
              <a:t>最初接收新提交变更请求的人。</a:t>
            </a:r>
          </a:p>
          <a:p>
            <a:r>
              <a:rPr lang="zh-CN" altLang="zh-CN" sz="1600" b="1" dirty="0">
                <a:latin typeface="+mn-ea"/>
                <a:ea typeface="+mn-ea"/>
              </a:rPr>
              <a:t>修改者：</a:t>
            </a:r>
            <a:r>
              <a:rPr lang="zh-CN" altLang="zh-CN" sz="1600" dirty="0">
                <a:latin typeface="+mn-ea"/>
                <a:ea typeface="+mn-ea"/>
              </a:rPr>
              <a:t>针对批准的变更请求，负责完成产品修改的人。</a:t>
            </a:r>
          </a:p>
        </p:txBody>
      </p:sp>
    </p:spTree>
    <p:extLst>
      <p:ext uri="{BB962C8B-B14F-4D97-AF65-F5344CB8AC3E}">
        <p14:creationId xmlns:p14="http://schemas.microsoft.com/office/powerpoint/2010/main" val="30403620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会议记录表</a:t>
            </a:r>
          </a:p>
        </p:txBody>
      </p:sp>
      <p:pic>
        <p:nvPicPr>
          <p:cNvPr id="2" name="图片 1">
            <a:extLst>
              <a:ext uri="{FF2B5EF4-FFF2-40B4-BE49-F238E27FC236}">
                <a16:creationId xmlns:a16="http://schemas.microsoft.com/office/drawing/2014/main" xmlns="" id="{3449DF99-4BF1-45EE-B14A-1A97EA6C6863}"/>
              </a:ext>
            </a:extLst>
          </p:cNvPr>
          <p:cNvPicPr>
            <a:picLocks noChangeAspect="1"/>
          </p:cNvPicPr>
          <p:nvPr/>
        </p:nvPicPr>
        <p:blipFill>
          <a:blip r:embed="rId3"/>
          <a:stretch>
            <a:fillRect/>
          </a:stretch>
        </p:blipFill>
        <p:spPr>
          <a:xfrm>
            <a:off x="301149" y="898061"/>
            <a:ext cx="4270852" cy="3769533"/>
          </a:xfrm>
          <a:prstGeom prst="rect">
            <a:avLst/>
          </a:prstGeom>
        </p:spPr>
      </p:pic>
      <p:pic>
        <p:nvPicPr>
          <p:cNvPr id="3" name="图片 2">
            <a:extLst>
              <a:ext uri="{FF2B5EF4-FFF2-40B4-BE49-F238E27FC236}">
                <a16:creationId xmlns:a16="http://schemas.microsoft.com/office/drawing/2014/main" xmlns="" id="{52B6166B-14DC-495C-857D-5579027D6B41}"/>
              </a:ext>
            </a:extLst>
          </p:cNvPr>
          <p:cNvPicPr>
            <a:picLocks noChangeAspect="1"/>
          </p:cNvPicPr>
          <p:nvPr/>
        </p:nvPicPr>
        <p:blipFill>
          <a:blip r:embed="rId4"/>
          <a:stretch>
            <a:fillRect/>
          </a:stretch>
        </p:blipFill>
        <p:spPr>
          <a:xfrm>
            <a:off x="4756481" y="999394"/>
            <a:ext cx="4179019" cy="3732944"/>
          </a:xfrm>
          <a:prstGeom prst="rect">
            <a:avLst/>
          </a:prstGeom>
        </p:spPr>
      </p:pic>
    </p:spTree>
    <p:extLst>
      <p:ext uri="{BB962C8B-B14F-4D97-AF65-F5344CB8AC3E}">
        <p14:creationId xmlns:p14="http://schemas.microsoft.com/office/powerpoint/2010/main" val="29103624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pic>
        <p:nvPicPr>
          <p:cNvPr id="4" name="Picture 3">
            <a:extLst>
              <a:ext uri="{FF2B5EF4-FFF2-40B4-BE49-F238E27FC236}">
                <a16:creationId xmlns:a16="http://schemas.microsoft.com/office/drawing/2014/main" xmlns=""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a16="http://schemas.microsoft.com/office/drawing/2014/main" xmlns=""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a16="http://schemas.microsoft.com/office/drawing/2014/main" xmlns=""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a16="http://schemas.microsoft.com/office/drawing/2014/main" xmlns=""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4" name="Picture 3">
            <a:extLst>
              <a:ext uri="{FF2B5EF4-FFF2-40B4-BE49-F238E27FC236}">
                <a16:creationId xmlns:a16="http://schemas.microsoft.com/office/drawing/2014/main" xmlns="" id="{19829D56-0C0D-1440-A836-081A3D0DD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003" y="864631"/>
            <a:ext cx="4616773" cy="3867708"/>
          </a:xfrm>
          <a:prstGeom prst="rect">
            <a:avLst/>
          </a:prstGeom>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3" name="图片 2">
            <a:extLst>
              <a:ext uri="{FF2B5EF4-FFF2-40B4-BE49-F238E27FC236}">
                <a16:creationId xmlns:a16="http://schemas.microsoft.com/office/drawing/2014/main" xmlns="" id="{8380521B-599B-4540-9445-ABCFF5A3B069}"/>
              </a:ext>
            </a:extLst>
          </p:cNvPr>
          <p:cNvPicPr>
            <a:picLocks noChangeAspect="1"/>
          </p:cNvPicPr>
          <p:nvPr/>
        </p:nvPicPr>
        <p:blipFill>
          <a:blip r:embed="rId3"/>
          <a:stretch>
            <a:fillRect/>
          </a:stretch>
        </p:blipFill>
        <p:spPr>
          <a:xfrm>
            <a:off x="2347320" y="921476"/>
            <a:ext cx="4474753" cy="3954433"/>
          </a:xfrm>
          <a:prstGeom prst="rect">
            <a:avLst/>
          </a:prstGeom>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a:t>
            </a:r>
            <a:r>
              <a:rPr lang="zh-CN" altLang="en-US" sz="2800" b="1" dirty="0" smtClean="0">
                <a:solidFill>
                  <a:schemeClr val="bg1"/>
                </a:solidFill>
                <a:latin typeface="Calibri" pitchFamily="34" charset="0"/>
                <a:sym typeface="Calibri" pitchFamily="34" charset="0"/>
              </a:rPr>
              <a:t>确认</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高保真</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5962" y="1025595"/>
            <a:ext cx="5328370" cy="2508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1006735" y="3876421"/>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项目前期开发时无需考虑移动端应用开发，但后期开发时可纳入考虑范围</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07088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后续计划安排</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40" y="1491675"/>
            <a:ext cx="4019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2" name="图片 1">
            <a:extLst>
              <a:ext uri="{FF2B5EF4-FFF2-40B4-BE49-F238E27FC236}">
                <a16:creationId xmlns:a16="http://schemas.microsoft.com/office/drawing/2014/main" xmlns="" id="{453B27F8-0128-4FC4-8252-4F8E48D7670F}"/>
              </a:ext>
            </a:extLst>
          </p:cNvPr>
          <p:cNvPicPr>
            <a:picLocks noChangeAspect="1"/>
          </p:cNvPicPr>
          <p:nvPr/>
        </p:nvPicPr>
        <p:blipFill>
          <a:blip r:embed="rId3"/>
          <a:stretch>
            <a:fillRect/>
          </a:stretch>
        </p:blipFill>
        <p:spPr>
          <a:xfrm>
            <a:off x="179695" y="858031"/>
            <a:ext cx="4198510" cy="3969611"/>
          </a:xfrm>
          <a:prstGeom prst="rect">
            <a:avLst/>
          </a:prstGeom>
        </p:spPr>
      </p:pic>
      <p:pic>
        <p:nvPicPr>
          <p:cNvPr id="3" name="图片 2">
            <a:extLst>
              <a:ext uri="{FF2B5EF4-FFF2-40B4-BE49-F238E27FC236}">
                <a16:creationId xmlns:a16="http://schemas.microsoft.com/office/drawing/2014/main" xmlns="" id="{967D83B0-4B0A-4F69-BEF8-66CBECA3C049}"/>
              </a:ext>
            </a:extLst>
          </p:cNvPr>
          <p:cNvPicPr>
            <a:picLocks noChangeAspect="1"/>
          </p:cNvPicPr>
          <p:nvPr/>
        </p:nvPicPr>
        <p:blipFill>
          <a:blip r:embed="rId4"/>
          <a:stretch>
            <a:fillRect/>
          </a:stretch>
        </p:blipFill>
        <p:spPr>
          <a:xfrm>
            <a:off x="4459667" y="1275660"/>
            <a:ext cx="4684333" cy="2952205"/>
          </a:xfrm>
          <a:prstGeom prst="rect">
            <a:avLst/>
          </a:prstGeom>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E0A8A9FF-E3DA-4EC9-BFC3-E5ECF5BF8687}"/>
              </a:ext>
            </a:extLst>
          </p:cNvPr>
          <p:cNvGraphicFramePr>
            <a:graphicFrameLocks noGrp="1"/>
          </p:cNvGraphicFramePr>
          <p:nvPr>
            <p:extLst>
              <p:ext uri="{D42A27DB-BD31-4B8C-83A1-F6EECF244321}">
                <p14:modId xmlns:p14="http://schemas.microsoft.com/office/powerpoint/2010/main" val="1364725492"/>
              </p:ext>
            </p:extLst>
          </p:nvPr>
        </p:nvGraphicFramePr>
        <p:xfrm>
          <a:off x="570459" y="1050528"/>
          <a:ext cx="8393845" cy="3282600"/>
        </p:xfrm>
        <a:graphic>
          <a:graphicData uri="http://schemas.openxmlformats.org/drawingml/2006/table">
            <a:tbl>
              <a:tblPr firstRow="1" bandRow="1">
                <a:tableStyleId>{5C22544A-7EE6-4342-B048-85BDC9FD1C3A}</a:tableStyleId>
              </a:tblPr>
              <a:tblGrid>
                <a:gridCol w="1185378">
                  <a:extLst>
                    <a:ext uri="{9D8B030D-6E8A-4147-A177-3AD203B41FA5}">
                      <a16:colId xmlns:a16="http://schemas.microsoft.com/office/drawing/2014/main" xmlns="" val="3446035428"/>
                    </a:ext>
                  </a:extLst>
                </a:gridCol>
                <a:gridCol w="1399851">
                  <a:extLst>
                    <a:ext uri="{9D8B030D-6E8A-4147-A177-3AD203B41FA5}">
                      <a16:colId xmlns:a16="http://schemas.microsoft.com/office/drawing/2014/main" xmlns="" val="47850980"/>
                    </a:ext>
                  </a:extLst>
                </a:gridCol>
                <a:gridCol w="1566805">
                  <a:extLst>
                    <a:ext uri="{9D8B030D-6E8A-4147-A177-3AD203B41FA5}">
                      <a16:colId xmlns:a16="http://schemas.microsoft.com/office/drawing/2014/main" xmlns="" val="2720821811"/>
                    </a:ext>
                  </a:extLst>
                </a:gridCol>
                <a:gridCol w="2225672">
                  <a:extLst>
                    <a:ext uri="{9D8B030D-6E8A-4147-A177-3AD203B41FA5}">
                      <a16:colId xmlns:a16="http://schemas.microsoft.com/office/drawing/2014/main" xmlns="" val="1066238550"/>
                    </a:ext>
                  </a:extLst>
                </a:gridCol>
                <a:gridCol w="2016139">
                  <a:extLst>
                    <a:ext uri="{9D8B030D-6E8A-4147-A177-3AD203B41FA5}">
                      <a16:colId xmlns:a16="http://schemas.microsoft.com/office/drawing/2014/main" xmlns="" val="2538004441"/>
                    </a:ext>
                  </a:extLst>
                </a:gridCol>
              </a:tblGrid>
              <a:tr h="576040">
                <a:tc>
                  <a:txBody>
                    <a:bodyPr/>
                    <a:lstStyle/>
                    <a:p>
                      <a:r>
                        <a:rPr lang="zh-CN" altLang="en-US" dirty="0"/>
                        <a:t>团建</a:t>
                      </a:r>
                    </a:p>
                  </a:txBody>
                  <a:tcPr/>
                </a:tc>
                <a:tc>
                  <a:txBody>
                    <a:bodyPr/>
                    <a:lstStyle/>
                    <a:p>
                      <a:r>
                        <a:rPr lang="zh-CN" altLang="en-US" dirty="0"/>
                        <a:t>时间</a:t>
                      </a:r>
                    </a:p>
                  </a:txBody>
                  <a:tcPr/>
                </a:tc>
                <a:tc>
                  <a:txBody>
                    <a:bodyPr/>
                    <a:lstStyle/>
                    <a:p>
                      <a:r>
                        <a:rPr lang="zh-CN" altLang="en-US" dirty="0"/>
                        <a:t>内容</a:t>
                      </a:r>
                    </a:p>
                  </a:txBody>
                  <a:tcPr/>
                </a:tc>
                <a:tc>
                  <a:txBody>
                    <a:bodyPr/>
                    <a:lstStyle/>
                    <a:p>
                      <a:r>
                        <a:rPr lang="zh-CN" altLang="en-US" dirty="0"/>
                        <a:t>目的</a:t>
                      </a:r>
                    </a:p>
                  </a:txBody>
                  <a:tcPr/>
                </a:tc>
                <a:tc>
                  <a:txBody>
                    <a:bodyPr/>
                    <a:lstStyle/>
                    <a:p>
                      <a:r>
                        <a:rPr lang="zh-CN" altLang="en-US" dirty="0"/>
                        <a:t>效果</a:t>
                      </a:r>
                    </a:p>
                  </a:txBody>
                  <a:tcPr/>
                </a:tc>
                <a:extLst>
                  <a:ext uri="{0D108BD9-81ED-4DB2-BD59-A6C34878D82A}">
                    <a16:rowId xmlns:a16="http://schemas.microsoft.com/office/drawing/2014/main" xmlns="" val="2884698928"/>
                  </a:ext>
                </a:extLst>
              </a:tr>
              <a:tr h="576040">
                <a:tc>
                  <a:txBody>
                    <a:bodyPr/>
                    <a:lstStyle/>
                    <a:p>
                      <a:r>
                        <a:rPr lang="zh-CN" altLang="en-US" dirty="0"/>
                        <a:t>第一次</a:t>
                      </a:r>
                    </a:p>
                  </a:txBody>
                  <a:tcPr/>
                </a:tc>
                <a:tc>
                  <a:txBody>
                    <a:bodyPr/>
                    <a:lstStyle/>
                    <a:p>
                      <a:r>
                        <a:rPr lang="en-US" altLang="zh-CN" dirty="0"/>
                        <a:t>2018-10-06</a:t>
                      </a:r>
                      <a:endParaRPr lang="zh-CN" altLang="en-US" dirty="0"/>
                    </a:p>
                  </a:txBody>
                  <a:tcPr/>
                </a:tc>
                <a:tc>
                  <a:txBody>
                    <a:bodyPr/>
                    <a:lstStyle/>
                    <a:p>
                      <a:r>
                        <a:rPr lang="zh-CN" altLang="en-US" dirty="0"/>
                        <a:t>洪涛烤肉</a:t>
                      </a:r>
                    </a:p>
                  </a:txBody>
                  <a:tcPr/>
                </a:tc>
                <a:tc>
                  <a:txBody>
                    <a:bodyPr/>
                    <a:lstStyle/>
                    <a:p>
                      <a:r>
                        <a:rPr lang="zh-CN" altLang="en-US" dirty="0"/>
                        <a:t>成员联络感情</a:t>
                      </a:r>
                    </a:p>
                  </a:txBody>
                  <a:tcPr/>
                </a:tc>
                <a:tc>
                  <a:txBody>
                    <a:bodyPr/>
                    <a:lstStyle/>
                    <a:p>
                      <a:r>
                        <a:rPr lang="zh-CN" altLang="en-US" dirty="0"/>
                        <a:t>很好，小组人员彼此熟悉</a:t>
                      </a:r>
                    </a:p>
                  </a:txBody>
                  <a:tcPr/>
                </a:tc>
                <a:extLst>
                  <a:ext uri="{0D108BD9-81ED-4DB2-BD59-A6C34878D82A}">
                    <a16:rowId xmlns:a16="http://schemas.microsoft.com/office/drawing/2014/main" xmlns="" val="579798689"/>
                  </a:ext>
                </a:extLst>
              </a:tr>
              <a:tr h="576040">
                <a:tc>
                  <a:txBody>
                    <a:bodyPr/>
                    <a:lstStyle/>
                    <a:p>
                      <a:r>
                        <a:rPr lang="zh-CN" altLang="en-US" dirty="0"/>
                        <a:t>第二次</a:t>
                      </a:r>
                    </a:p>
                  </a:txBody>
                  <a:tcPr/>
                </a:tc>
                <a:tc>
                  <a:txBody>
                    <a:bodyPr/>
                    <a:lstStyle/>
                    <a:p>
                      <a:r>
                        <a:rPr lang="en-US" altLang="zh-CN" dirty="0"/>
                        <a:t>2018-11-17</a:t>
                      </a:r>
                      <a:endParaRPr lang="zh-CN" altLang="en-US" dirty="0"/>
                    </a:p>
                  </a:txBody>
                  <a:tcPr/>
                </a:tc>
                <a:tc>
                  <a:txBody>
                    <a:bodyPr/>
                    <a:lstStyle/>
                    <a:p>
                      <a:r>
                        <a:rPr lang="zh-CN" altLang="en-US" dirty="0"/>
                        <a:t>中大银泰海底捞</a:t>
                      </a:r>
                    </a:p>
                  </a:txBody>
                  <a:tcPr/>
                </a:tc>
                <a:tc>
                  <a:txBody>
                    <a:bodyPr/>
                    <a:lstStyle/>
                    <a:p>
                      <a:r>
                        <a:rPr lang="zh-CN" altLang="en-US" dirty="0"/>
                        <a:t>评审结束，放松心情，为下一阶段准备</a:t>
                      </a:r>
                    </a:p>
                  </a:txBody>
                  <a:tcPr/>
                </a:tc>
                <a:tc>
                  <a:txBody>
                    <a:bodyPr/>
                    <a:lstStyle/>
                    <a:p>
                      <a:r>
                        <a:rPr lang="zh-CN" altLang="en-US" dirty="0"/>
                        <a:t>很好，大家对下一阶段充满信心</a:t>
                      </a:r>
                    </a:p>
                  </a:txBody>
                  <a:tcPr/>
                </a:tc>
                <a:extLst>
                  <a:ext uri="{0D108BD9-81ED-4DB2-BD59-A6C34878D82A}">
                    <a16:rowId xmlns:a16="http://schemas.microsoft.com/office/drawing/2014/main" xmlns="" val="2239465588"/>
                  </a:ext>
                </a:extLst>
              </a:tr>
              <a:tr h="576040">
                <a:tc>
                  <a:txBody>
                    <a:bodyPr/>
                    <a:lstStyle/>
                    <a:p>
                      <a:r>
                        <a:rPr lang="zh-CN" altLang="en-US" dirty="0"/>
                        <a:t>第三次</a:t>
                      </a:r>
                    </a:p>
                  </a:txBody>
                  <a:tcPr/>
                </a:tc>
                <a:tc>
                  <a:txBody>
                    <a:bodyPr/>
                    <a:lstStyle/>
                    <a:p>
                      <a:r>
                        <a:rPr lang="en-US" altLang="zh-CN" dirty="0"/>
                        <a:t>2019-01-03</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a16="http://schemas.microsoft.com/office/drawing/2014/main" xmlns="" val="3524392666"/>
                  </a:ext>
                </a:extLst>
              </a:tr>
              <a:tr h="576040">
                <a:tc>
                  <a:txBody>
                    <a:bodyPr/>
                    <a:lstStyle/>
                    <a:p>
                      <a:r>
                        <a:rPr lang="zh-CN" altLang="en-US" dirty="0"/>
                        <a:t>第四次</a:t>
                      </a:r>
                    </a:p>
                  </a:txBody>
                  <a:tcPr/>
                </a:tc>
                <a:tc>
                  <a:txBody>
                    <a:bodyPr/>
                    <a:lstStyle/>
                    <a:p>
                      <a:r>
                        <a:rPr lang="en-US" altLang="zh-CN" dirty="0"/>
                        <a:t>2019-01-15</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a16="http://schemas.microsoft.com/office/drawing/2014/main" xmlns="" val="1630913308"/>
                  </a:ext>
                </a:extLst>
              </a:tr>
            </a:tbl>
          </a:graphicData>
        </a:graphic>
      </p:graphicFrame>
    </p:spTree>
    <p:extLst>
      <p:ext uri="{BB962C8B-B14F-4D97-AF65-F5344CB8AC3E}">
        <p14:creationId xmlns:p14="http://schemas.microsoft.com/office/powerpoint/2010/main" val="810729503"/>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pic>
        <p:nvPicPr>
          <p:cNvPr id="8" name="Picture 7">
            <a:extLst>
              <a:ext uri="{FF2B5EF4-FFF2-40B4-BE49-F238E27FC236}">
                <a16:creationId xmlns:a16="http://schemas.microsoft.com/office/drawing/2014/main" xmlns=""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770" y="987640"/>
            <a:ext cx="1829178" cy="2438904"/>
          </a:xfrm>
          <a:prstGeom prst="rect">
            <a:avLst/>
          </a:prstGeom>
        </p:spPr>
      </p:pic>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374" y="908754"/>
            <a:ext cx="2088145" cy="278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图片包含 美食, 菜肴, 室内, 餐桌&#10;&#10;已生成极高可信度的说明">
            <a:extLst>
              <a:ext uri="{FF2B5EF4-FFF2-40B4-BE49-F238E27FC236}">
                <a16:creationId xmlns:a16="http://schemas.microsoft.com/office/drawing/2014/main" xmlns="" id="{FF440A56-5FC5-4BDD-9886-35111BC2A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7" y="1053596"/>
            <a:ext cx="4324232" cy="3252208"/>
          </a:xfrm>
          <a:prstGeom prst="rect">
            <a:avLst/>
          </a:prstGeom>
        </p:spPr>
      </p:pic>
    </p:spTree>
    <p:extLst>
      <p:ext uri="{BB962C8B-B14F-4D97-AF65-F5344CB8AC3E}">
        <p14:creationId xmlns:p14="http://schemas.microsoft.com/office/powerpoint/2010/main" val="1463499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费用</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FA931649-D9FC-453A-B477-5E6EC1E65C86}"/>
              </a:ext>
            </a:extLst>
          </p:cNvPr>
          <p:cNvGraphicFramePr>
            <a:graphicFrameLocks noGrp="1"/>
          </p:cNvGraphicFramePr>
          <p:nvPr>
            <p:extLst>
              <p:ext uri="{D42A27DB-BD31-4B8C-83A1-F6EECF244321}">
                <p14:modId xmlns:p14="http://schemas.microsoft.com/office/powerpoint/2010/main" val="512751819"/>
              </p:ext>
            </p:extLst>
          </p:nvPr>
        </p:nvGraphicFramePr>
        <p:xfrm>
          <a:off x="1488228" y="908627"/>
          <a:ext cx="6096000" cy="37084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75468099"/>
                    </a:ext>
                  </a:extLst>
                </a:gridCol>
                <a:gridCol w="3048000">
                  <a:extLst>
                    <a:ext uri="{9D8B030D-6E8A-4147-A177-3AD203B41FA5}">
                      <a16:colId xmlns:a16="http://schemas.microsoft.com/office/drawing/2014/main" xmlns="" val="2609661600"/>
                    </a:ext>
                  </a:extLst>
                </a:gridCol>
              </a:tblGrid>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项目</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费用</a:t>
                      </a:r>
                    </a:p>
                  </a:txBody>
                  <a:tcPr marL="68580" marR="68580" marT="0" marB="0"/>
                </a:tc>
                <a:extLst>
                  <a:ext uri="{0D108BD9-81ED-4DB2-BD59-A6C34878D82A}">
                    <a16:rowId xmlns:a16="http://schemas.microsoft.com/office/drawing/2014/main" xmlns=""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150.39</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150.33</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148.6</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148.57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159.87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594536657"/>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Team Building</a:t>
                      </a:r>
                      <a:r>
                        <a:rPr lang="zh-CN" sz="1400" kern="100">
                          <a:effectLst/>
                          <a:latin typeface="Times New Roman" panose="02020603050405020304" pitchFamily="18" charset="0"/>
                          <a:ea typeface="宋体" panose="02010600030101010101" pitchFamily="2" charset="-122"/>
                        </a:rPr>
                        <a:t>费用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1000</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18120436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阿里云服务器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49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1297886486"/>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CSDN</a:t>
                      </a:r>
                      <a:r>
                        <a:rPr lang="zh-CN" sz="1400" kern="100">
                          <a:effectLst/>
                          <a:latin typeface="Times New Roman" panose="02020603050405020304" pitchFamily="18" charset="0"/>
                          <a:ea typeface="宋体" panose="02010600030101010101" pitchFamily="2" charset="-122"/>
                        </a:rPr>
                        <a:t>会员</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89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3141434380"/>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惟学通宵费用</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376</a:t>
                      </a:r>
                      <a:r>
                        <a:rPr lang="zh-CN" sz="1400" kern="100" dirty="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372440096"/>
                  </a:ext>
                </a:extLst>
              </a:tr>
            </a:tbl>
          </a:graphicData>
        </a:graphic>
      </p:graphicFrame>
    </p:spTree>
    <p:extLst>
      <p:ext uri="{BB962C8B-B14F-4D97-AF65-F5344CB8AC3E}">
        <p14:creationId xmlns:p14="http://schemas.microsoft.com/office/powerpoint/2010/main" val="64687550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工作评价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FA931649-D9FC-453A-B477-5E6EC1E65C86}"/>
              </a:ext>
            </a:extLst>
          </p:cNvPr>
          <p:cNvGraphicFramePr>
            <a:graphicFrameLocks noGrp="1"/>
          </p:cNvGraphicFramePr>
          <p:nvPr>
            <p:extLst>
              <p:ext uri="{D42A27DB-BD31-4B8C-83A1-F6EECF244321}">
                <p14:modId xmlns:p14="http://schemas.microsoft.com/office/powerpoint/2010/main" val="1227042578"/>
              </p:ext>
            </p:extLst>
          </p:nvPr>
        </p:nvGraphicFramePr>
        <p:xfrm>
          <a:off x="228600" y="1155350"/>
          <a:ext cx="8686800" cy="3144520"/>
        </p:xfrm>
        <a:graphic>
          <a:graphicData uri="http://schemas.openxmlformats.org/drawingml/2006/table">
            <a:tbl>
              <a:tblPr firstRow="1" bandRow="1">
                <a:tableStyleId>{5C22544A-7EE6-4342-B048-85BDC9FD1C3A}</a:tableStyleId>
              </a:tblPr>
              <a:tblGrid>
                <a:gridCol w="1234600">
                  <a:extLst>
                    <a:ext uri="{9D8B030D-6E8A-4147-A177-3AD203B41FA5}">
                      <a16:colId xmlns:a16="http://schemas.microsoft.com/office/drawing/2014/main" xmlns="" val="2075468099"/>
                    </a:ext>
                  </a:extLst>
                </a:gridCol>
                <a:gridCol w="7452200">
                  <a:extLst>
                    <a:ext uri="{9D8B030D-6E8A-4147-A177-3AD203B41FA5}">
                      <a16:colId xmlns:a16="http://schemas.microsoft.com/office/drawing/2014/main" xmlns="" val="2609661600"/>
                    </a:ext>
                  </a:extLst>
                </a:gridCol>
              </a:tblGrid>
              <a:tr h="370840">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成员</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评价</a:t>
                      </a:r>
                    </a:p>
                  </a:txBody>
                  <a:tcPr marL="68580" marR="68580" marT="0" marB="0"/>
                </a:tc>
                <a:extLst>
                  <a:ext uri="{0D108BD9-81ED-4DB2-BD59-A6C34878D82A}">
                    <a16:rowId xmlns:a16="http://schemas.microsoft.com/office/drawing/2014/main" xmlns=""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作为项目经理在项目中比较能把握整体项目的走向以及清楚项目的细节</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但缺乏一定的主见，存在下不定主意的行为。存在工作分配不当导致项目返工的情况，增加了大家的工作时间。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对项目认真负责</a:t>
                      </a:r>
                      <a:r>
                        <a:rPr lang="en-US" sz="1400" kern="100" dirty="0">
                          <a:effectLst/>
                          <a:latin typeface="Times New Roman" panose="02020603050405020304" pitchFamily="18" charset="0"/>
                          <a:ea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rPr>
                        <a:t>能用客观的眼光看待项目，真实记录每一个会议，对于项目中存在的问题能直接向项目经理咨询沟通，但工作偶尔也会出错，存在问题但能够及时修正。总体工作效率较高，团队意识较强。</a:t>
                      </a:r>
                    </a:p>
                  </a:txBody>
                  <a:tcPr marL="68580" marR="68580" marT="0" marB="0"/>
                </a:tc>
                <a:extLst>
                  <a:ext uri="{0D108BD9-81ED-4DB2-BD59-A6C34878D82A}">
                    <a16:rowId xmlns:a16="http://schemas.microsoft.com/office/drawing/2014/main" xmlns=""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十分认真努力，做了很多纯粹带有工作量的活，同时又附有专研精神，是我们正规的配置管理员，对我们的配置管理十分负责，性格十分地开朗，具有主见，有自己的一套做事标准。</a:t>
                      </a:r>
                    </a:p>
                  </a:txBody>
                  <a:tcPr marL="68580" marR="68580" marT="0" marB="0"/>
                </a:tc>
                <a:extLst>
                  <a:ext uri="{0D108BD9-81ED-4DB2-BD59-A6C34878D82A}">
                    <a16:rowId xmlns:a16="http://schemas.microsoft.com/office/drawing/2014/main" xmlns=""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作为我们的界面设计人员</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她</a:t>
                      </a:r>
                      <a:r>
                        <a:rPr lang="zh-CN" sz="1400" kern="100" dirty="0" smtClean="0">
                          <a:effectLst/>
                          <a:latin typeface="Times New Roman" panose="02020603050405020304" pitchFamily="18" charset="0"/>
                          <a:ea typeface="宋体" panose="02010600030101010101" pitchFamily="2" charset="-122"/>
                        </a:rPr>
                        <a:t>十分</a:t>
                      </a:r>
                      <a:r>
                        <a:rPr lang="zh-CN" sz="1400" kern="100" dirty="0">
                          <a:effectLst/>
                          <a:latin typeface="Times New Roman" panose="02020603050405020304" pitchFamily="18" charset="0"/>
                          <a:ea typeface="宋体" panose="02010600030101010101" pitchFamily="2" charset="-122"/>
                        </a:rPr>
                        <a:t>努力，对这个项目比较负责，界面风格令老师很满意，还创造性的选择英文来实现界面，但是界面细节不够完善而且界面采用</a:t>
                      </a:r>
                      <a:r>
                        <a:rPr lang="en-US" sz="1400" kern="100" dirty="0">
                          <a:effectLst/>
                          <a:latin typeface="Times New Roman" panose="02020603050405020304" pitchFamily="18" charset="0"/>
                          <a:ea typeface="宋体" panose="02010600030101010101" pitchFamily="2" charset="-122"/>
                        </a:rPr>
                        <a:t>H5</a:t>
                      </a:r>
                      <a:r>
                        <a:rPr lang="zh-CN" sz="1400" kern="100" dirty="0">
                          <a:effectLst/>
                          <a:latin typeface="Times New Roman" panose="02020603050405020304" pitchFamily="18" charset="0"/>
                          <a:ea typeface="宋体" panose="02010600030101010101" pitchFamily="2" charset="-122"/>
                        </a:rPr>
                        <a:t>进行书写</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容易导致熬夜加班</a:t>
                      </a:r>
                      <a:r>
                        <a:rPr lang="zh-CN" sz="1400" kern="100" dirty="0" smtClean="0">
                          <a:effectLst/>
                          <a:latin typeface="Times New Roman" panose="02020603050405020304" pitchFamily="18" charset="0"/>
                          <a:ea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rPr>
                        <a:t>但不得不说，她对我们这个项目付出很多。</a:t>
                      </a:r>
                    </a:p>
                  </a:txBody>
                  <a:tcPr marL="68580" marR="68580" marT="0" marB="0"/>
                </a:tc>
                <a:extLst>
                  <a:ext uri="{0D108BD9-81ED-4DB2-BD59-A6C34878D82A}">
                    <a16:rowId xmlns:a16="http://schemas.microsoft.com/office/drawing/2014/main" xmlns=""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作为我们的绘图人员，能够实时更新甘特图，对存在的不足也能够及时改正，后期的</a:t>
                      </a:r>
                      <a:r>
                        <a:rPr lang="en-US" sz="1400" kern="100" dirty="0">
                          <a:effectLst/>
                          <a:latin typeface="Times New Roman" panose="02020603050405020304" pitchFamily="18" charset="0"/>
                          <a:ea typeface="宋体" panose="02010600030101010101" pitchFamily="2" charset="-122"/>
                        </a:rPr>
                        <a:t>UML</a:t>
                      </a:r>
                      <a:r>
                        <a:rPr lang="zh-CN" sz="1400" kern="100" dirty="0">
                          <a:effectLst/>
                          <a:latin typeface="Times New Roman" panose="02020603050405020304" pitchFamily="18" charset="0"/>
                          <a:ea typeface="宋体" panose="02010600030101010101" pitchFamily="2" charset="-122"/>
                        </a:rPr>
                        <a:t>图例也十分认真负责，虽然并不完美但是总能进行修改完善，不足之处就是工作时有拖延，需要</a:t>
                      </a:r>
                      <a:r>
                        <a:rPr lang="en-US" sz="1400" kern="100" dirty="0">
                          <a:effectLst/>
                          <a:latin typeface="Times New Roman" panose="02020603050405020304" pitchFamily="18" charset="0"/>
                          <a:ea typeface="宋体" panose="02010600030101010101" pitchFamily="2" charset="-122"/>
                        </a:rPr>
                        <a:t>PM </a:t>
                      </a:r>
                      <a:r>
                        <a:rPr lang="zh-CN" sz="1400" kern="100" dirty="0">
                          <a:effectLst/>
                          <a:latin typeface="Times New Roman" panose="02020603050405020304" pitchFamily="18" charset="0"/>
                          <a:ea typeface="宋体" panose="02010600030101010101" pitchFamily="2" charset="-122"/>
                        </a:rPr>
                        <a:t>进行提醒。</a:t>
                      </a:r>
                    </a:p>
                  </a:txBody>
                  <a:tcPr marL="68580" marR="68580" marT="0" marB="0"/>
                </a:tc>
                <a:extLst>
                  <a:ext uri="{0D108BD9-81ED-4DB2-BD59-A6C34878D82A}">
                    <a16:rowId xmlns:a16="http://schemas.microsoft.com/office/drawing/2014/main" xmlns="" val="2594536657"/>
                  </a:ext>
                </a:extLst>
              </a:tr>
            </a:tbl>
          </a:graphicData>
        </a:graphic>
      </p:graphicFrame>
    </p:spTree>
    <p:extLst>
      <p:ext uri="{BB962C8B-B14F-4D97-AF65-F5344CB8AC3E}">
        <p14:creationId xmlns:p14="http://schemas.microsoft.com/office/powerpoint/2010/main" val="195033146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问题分析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graphicFrame>
        <p:nvGraphicFramePr>
          <p:cNvPr id="10" name="表格 9">
            <a:extLst>
              <a:ext uri="{FF2B5EF4-FFF2-40B4-BE49-F238E27FC236}">
                <a16:creationId xmlns:a16="http://schemas.microsoft.com/office/drawing/2014/main" xmlns="" id="{2D93E9B9-564A-47D6-8DAA-3C8D01BB5F96}"/>
              </a:ext>
            </a:extLst>
          </p:cNvPr>
          <p:cNvGraphicFramePr>
            <a:graphicFrameLocks noGrp="1"/>
          </p:cNvGraphicFramePr>
          <p:nvPr>
            <p:extLst>
              <p:ext uri="{D42A27DB-BD31-4B8C-83A1-F6EECF244321}">
                <p14:modId xmlns:p14="http://schemas.microsoft.com/office/powerpoint/2010/main" val="522841068"/>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a16="http://schemas.microsoft.com/office/drawing/2014/main" xmlns="" val="2025548889"/>
                    </a:ext>
                  </a:extLst>
                </a:gridCol>
                <a:gridCol w="3820216">
                  <a:extLst>
                    <a:ext uri="{9D8B030D-6E8A-4147-A177-3AD203B41FA5}">
                      <a16:colId xmlns:a16="http://schemas.microsoft.com/office/drawing/2014/main" xmlns=""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a16="http://schemas.microsoft.com/office/drawing/2014/main" xmlns="" val="1604966883"/>
                  </a:ext>
                </a:extLst>
              </a:tr>
              <a:tr h="409184">
                <a:tc>
                  <a:txBody>
                    <a:bodyPr/>
                    <a:lstStyle/>
                    <a:p>
                      <a:pPr algn="just">
                        <a:spcAft>
                          <a:spcPts val="0"/>
                        </a:spcAft>
                      </a:pPr>
                      <a:r>
                        <a:rPr lang="zh-CN" altLang="en-US" sz="1400" b="1" i="0" kern="100" dirty="0" smtClean="0">
                          <a:effectLst/>
                          <a:latin typeface="Times New Roman" panose="02020603050405020304" pitchFamily="18" charset="0"/>
                          <a:ea typeface="宋体" panose="02010600030101010101" pitchFamily="2" charset="-122"/>
                        </a:rPr>
                        <a:t>组员</a:t>
                      </a:r>
                      <a:r>
                        <a:rPr lang="zh-CN" sz="1400" b="1" i="0" kern="100" dirty="0" smtClean="0">
                          <a:effectLst/>
                          <a:latin typeface="Times New Roman" panose="02020603050405020304" pitchFamily="18" charset="0"/>
                          <a:ea typeface="宋体" panose="02010600030101010101" pitchFamily="2" charset="-122"/>
                        </a:rPr>
                        <a:t>间</a:t>
                      </a:r>
                      <a:r>
                        <a:rPr lang="zh-CN" sz="1400" b="1" i="0" kern="100" dirty="0">
                          <a:effectLst/>
                          <a:latin typeface="Times New Roman" panose="02020603050405020304" pitchFamily="18" charset="0"/>
                          <a:ea typeface="宋体" panose="02010600030101010101" pitchFamily="2" charset="-122"/>
                        </a:rPr>
                        <a:t>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a16="http://schemas.microsoft.com/office/drawing/2014/main" xmlns=""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a16="http://schemas.microsoft.com/office/drawing/2014/main" xmlns=""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a16="http://schemas.microsoft.com/office/drawing/2014/main" xmlns=""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a16="http://schemas.microsoft.com/office/drawing/2014/main" xmlns=""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a16="http://schemas.microsoft.com/office/drawing/2014/main" xmlns=""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a16="http://schemas.microsoft.com/office/drawing/2014/main" xmlns=""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经验教训</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、组内评审必不可少，小组成员要严格按照打分表进行评审，不能随意敷衍了事，评审后要进行会议记录且及时进行修改</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a:solidFill>
                  <a:srgbClr val="000000"/>
                </a:solidFill>
                <a:latin typeface="Calibri" pitchFamily="34" charset="0"/>
                <a:sym typeface="Calibri" pitchFamily="34" charset="0"/>
              </a:rPr>
              <a:t>.</a:t>
            </a: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个人总结</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sp>
        <p:nvSpPr>
          <p:cNvPr id="8" name="TextBox 7"/>
          <p:cNvSpPr>
            <a:spLocks noChangeArrowheads="1"/>
          </p:cNvSpPr>
          <p:nvPr/>
        </p:nvSpPr>
        <p:spPr bwMode="auto">
          <a:xfrm>
            <a:off x="107690" y="1266899"/>
            <a:ext cx="87496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hlinkClick r:id="rId3" action="ppaction://hlinkfile"/>
              </a:rPr>
              <a:t>PRD2018-G02-</a:t>
            </a:r>
            <a:r>
              <a:rPr lang="zh-CN" altLang="en-US" sz="1600" b="1" dirty="0">
                <a:solidFill>
                  <a:srgbClr val="000000"/>
                </a:solidFill>
                <a:latin typeface="Calibri" pitchFamily="34" charset="0"/>
                <a:sym typeface="Calibri" pitchFamily="34" charset="0"/>
                <a:hlinkClick r:id="rId3" action="ppaction://hlinkfile"/>
              </a:rPr>
              <a:t>张光程</a:t>
            </a:r>
            <a:r>
              <a:rPr lang="en-US" altLang="zh-CN" sz="1600" b="1" dirty="0">
                <a:solidFill>
                  <a:srgbClr val="000000"/>
                </a:solidFill>
                <a:latin typeface="Calibri" pitchFamily="34" charset="0"/>
                <a:sym typeface="Calibri" pitchFamily="34" charset="0"/>
                <a:hlinkClick r:id="rId3" action="ppaction://hlinkfile"/>
              </a:rPr>
              <a:t>-</a:t>
            </a:r>
            <a:r>
              <a:rPr lang="zh-CN" altLang="en-US" sz="1600" b="1" dirty="0">
                <a:solidFill>
                  <a:srgbClr val="000000"/>
                </a:solidFill>
                <a:latin typeface="Calibri" pitchFamily="34" charset="0"/>
                <a:sym typeface="Calibri" pitchFamily="34" charset="0"/>
                <a:hlinkClick r:id="rId3"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4" action="ppaction://hlinkfile"/>
              </a:rPr>
              <a:t>PRD2018-G02-</a:t>
            </a:r>
            <a:r>
              <a:rPr lang="zh-CN" altLang="en-US" sz="1600" b="1" dirty="0">
                <a:solidFill>
                  <a:srgbClr val="000000"/>
                </a:solidFill>
                <a:latin typeface="Calibri" pitchFamily="34" charset="0"/>
                <a:sym typeface="Calibri" pitchFamily="34" charset="0"/>
                <a:hlinkClick r:id="rId4" action="ppaction://hlinkfile"/>
              </a:rPr>
              <a:t>刘晓倩</a:t>
            </a:r>
            <a:r>
              <a:rPr lang="en-US" altLang="zh-CN" sz="1600" b="1" dirty="0">
                <a:solidFill>
                  <a:srgbClr val="000000"/>
                </a:solidFill>
                <a:latin typeface="Calibri" pitchFamily="34" charset="0"/>
                <a:sym typeface="Calibri" pitchFamily="34" charset="0"/>
                <a:hlinkClick r:id="rId4" action="ppaction://hlinkfile"/>
              </a:rPr>
              <a:t>-</a:t>
            </a:r>
            <a:r>
              <a:rPr lang="zh-CN" altLang="en-US" sz="1600" b="1" dirty="0">
                <a:solidFill>
                  <a:srgbClr val="000000"/>
                </a:solidFill>
                <a:latin typeface="Calibri" pitchFamily="34" charset="0"/>
                <a:sym typeface="Calibri" pitchFamily="34" charset="0"/>
                <a:hlinkClick r:id="rId4"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5" action="ppaction://hlinkfile"/>
              </a:rPr>
              <a:t>PRD2018-G02-</a:t>
            </a:r>
            <a:r>
              <a:rPr lang="zh-CN" altLang="en-US" sz="1600" b="1" dirty="0">
                <a:solidFill>
                  <a:srgbClr val="000000"/>
                </a:solidFill>
                <a:latin typeface="Calibri" pitchFamily="34" charset="0"/>
                <a:sym typeface="Calibri" pitchFamily="34" charset="0"/>
                <a:hlinkClick r:id="rId5" action="ppaction://hlinkfile"/>
              </a:rPr>
              <a:t>刘雨霏</a:t>
            </a:r>
            <a:r>
              <a:rPr lang="en-US" altLang="zh-CN" sz="1600" b="1" dirty="0">
                <a:solidFill>
                  <a:srgbClr val="000000"/>
                </a:solidFill>
                <a:latin typeface="Calibri" pitchFamily="34" charset="0"/>
                <a:sym typeface="Calibri" pitchFamily="34" charset="0"/>
                <a:hlinkClick r:id="rId5" action="ppaction://hlinkfile"/>
              </a:rPr>
              <a:t>-</a:t>
            </a:r>
            <a:r>
              <a:rPr lang="zh-CN" altLang="en-US" sz="1600" b="1" dirty="0">
                <a:solidFill>
                  <a:srgbClr val="000000"/>
                </a:solidFill>
                <a:latin typeface="Calibri" pitchFamily="34" charset="0"/>
                <a:sym typeface="Calibri" pitchFamily="34" charset="0"/>
                <a:hlinkClick r:id="rId5"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6" action="ppaction://hlinkfile"/>
              </a:rPr>
              <a:t>PRD2018-G02-</a:t>
            </a:r>
            <a:r>
              <a:rPr lang="zh-CN" altLang="en-US" sz="1600" b="1" dirty="0">
                <a:solidFill>
                  <a:srgbClr val="000000"/>
                </a:solidFill>
                <a:latin typeface="Calibri" pitchFamily="34" charset="0"/>
                <a:sym typeface="Calibri" pitchFamily="34" charset="0"/>
                <a:hlinkClick r:id="rId6" action="ppaction://hlinkfile"/>
              </a:rPr>
              <a:t>杨智麟</a:t>
            </a:r>
            <a:r>
              <a:rPr lang="en-US" altLang="zh-CN" sz="1600" b="1" dirty="0">
                <a:solidFill>
                  <a:srgbClr val="000000"/>
                </a:solidFill>
                <a:latin typeface="Calibri" pitchFamily="34" charset="0"/>
                <a:sym typeface="Calibri" pitchFamily="34" charset="0"/>
                <a:hlinkClick r:id="rId6" action="ppaction://hlinkfile"/>
              </a:rPr>
              <a:t>-</a:t>
            </a:r>
            <a:r>
              <a:rPr lang="zh-CN" altLang="en-US" sz="1600" b="1" dirty="0">
                <a:solidFill>
                  <a:srgbClr val="000000"/>
                </a:solidFill>
                <a:latin typeface="Calibri" pitchFamily="34" charset="0"/>
                <a:sym typeface="Calibri" pitchFamily="34" charset="0"/>
                <a:hlinkClick r:id="rId6"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7" action="ppaction://hlinkfile"/>
              </a:rPr>
              <a:t>PRD2018-G02-</a:t>
            </a:r>
            <a:r>
              <a:rPr lang="zh-CN" altLang="en-US" sz="1600" b="1" dirty="0">
                <a:solidFill>
                  <a:srgbClr val="000000"/>
                </a:solidFill>
                <a:latin typeface="Calibri" pitchFamily="34" charset="0"/>
                <a:sym typeface="Calibri" pitchFamily="34" charset="0"/>
                <a:hlinkClick r:id="rId7" action="ppaction://hlinkfile"/>
              </a:rPr>
              <a:t>胡方正</a:t>
            </a:r>
            <a:r>
              <a:rPr lang="en-US" altLang="zh-CN" sz="1600" b="1" dirty="0">
                <a:solidFill>
                  <a:srgbClr val="000000"/>
                </a:solidFill>
                <a:latin typeface="Calibri" pitchFamily="34" charset="0"/>
                <a:sym typeface="Calibri" pitchFamily="34" charset="0"/>
                <a:hlinkClick r:id="rId7" action="ppaction://hlinkfile"/>
              </a:rPr>
              <a:t>-</a:t>
            </a:r>
            <a:r>
              <a:rPr lang="zh-CN" altLang="en-US" sz="1600" b="1" dirty="0">
                <a:solidFill>
                  <a:srgbClr val="000000"/>
                </a:solidFill>
                <a:latin typeface="Calibri" pitchFamily="34" charset="0"/>
                <a:sym typeface="Calibri" pitchFamily="34" charset="0"/>
                <a:hlinkClick r:id="rId7"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873078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87</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672460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分工</a:t>
            </a:r>
            <a:r>
              <a:rPr lang="zh-CN" altLang="en-US" sz="2800" b="1" dirty="0">
                <a:solidFill>
                  <a:schemeClr val="bg1"/>
                </a:solidFill>
                <a:latin typeface="Calibri" pitchFamily="34" charset="0"/>
                <a:sym typeface="Calibri" pitchFamily="34" charset="0"/>
              </a:rPr>
              <a:t>明细</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88</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099734058"/>
              </p:ext>
            </p:extLst>
          </p:nvPr>
        </p:nvGraphicFramePr>
        <p:xfrm>
          <a:off x="1331775" y="1362515"/>
          <a:ext cx="6336440" cy="2397760"/>
        </p:xfrm>
        <a:graphic>
          <a:graphicData uri="http://schemas.openxmlformats.org/drawingml/2006/table">
            <a:tbl>
              <a:tblPr firstRow="1" bandRow="1">
                <a:tableStyleId>{5C22544A-7EE6-4342-B048-85BDC9FD1C3A}</a:tableStyleId>
              </a:tblPr>
              <a:tblGrid>
                <a:gridCol w="1085836"/>
                <a:gridCol w="5250604"/>
              </a:tblGrid>
              <a:tr h="370840">
                <a:tc>
                  <a:txBody>
                    <a:bodyPr/>
                    <a:lstStyle/>
                    <a:p>
                      <a:r>
                        <a:rPr lang="zh-CN" altLang="en-US" dirty="0" smtClean="0"/>
                        <a:t>人员</a:t>
                      </a:r>
                      <a:endParaRPr lang="zh-CN" altLang="en-US" dirty="0"/>
                    </a:p>
                  </a:txBody>
                  <a:tcPr/>
                </a:tc>
                <a:tc>
                  <a:txBody>
                    <a:bodyPr/>
                    <a:lstStyle/>
                    <a:p>
                      <a:r>
                        <a:rPr lang="zh-CN" altLang="en-US" dirty="0" smtClean="0"/>
                        <a:t>工作内容</a:t>
                      </a:r>
                      <a:endParaRPr lang="zh-CN" altLang="en-US" dirty="0"/>
                    </a:p>
                  </a:txBody>
                  <a:tcPr/>
                </a:tc>
              </a:tr>
              <a:tr h="370840">
                <a:tc>
                  <a:txBody>
                    <a:bodyPr/>
                    <a:lstStyle/>
                    <a:p>
                      <a:r>
                        <a:rPr lang="zh-CN" altLang="en-US" sz="1600" b="1" kern="1200" dirty="0" smtClean="0">
                          <a:solidFill>
                            <a:srgbClr val="000000"/>
                          </a:solidFill>
                          <a:latin typeface="Calibri" pitchFamily="34" charset="0"/>
                          <a:ea typeface="宋体" pitchFamily="2" charset="-122"/>
                          <a:cs typeface="+mn-cs"/>
                        </a:rPr>
                        <a:t>刘晓倩</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主要负责整合</a:t>
                      </a:r>
                      <a:r>
                        <a:rPr lang="en-US" altLang="zh-CN" sz="1600" b="1" kern="1200" dirty="0" smtClean="0">
                          <a:solidFill>
                            <a:srgbClr val="000000"/>
                          </a:solidFill>
                          <a:latin typeface="Calibri" pitchFamily="34" charset="0"/>
                          <a:ea typeface="宋体" pitchFamily="2" charset="-122"/>
                          <a:cs typeface="+mn-cs"/>
                        </a:rPr>
                        <a:t>SRS</a:t>
                      </a:r>
                      <a:r>
                        <a:rPr lang="zh-CN" altLang="en-US" sz="1600" b="1" kern="1200" dirty="0" smtClean="0">
                          <a:solidFill>
                            <a:srgbClr val="000000"/>
                          </a:solidFill>
                          <a:latin typeface="Calibri" pitchFamily="34" charset="0"/>
                          <a:ea typeface="宋体" pitchFamily="2" charset="-122"/>
                          <a:cs typeface="+mn-cs"/>
                        </a:rPr>
                        <a:t>及其他文档，辅助制作</a:t>
                      </a:r>
                      <a:r>
                        <a:rPr lang="en-US" altLang="zh-CN" sz="1600" b="1" kern="1200" dirty="0" smtClean="0">
                          <a:solidFill>
                            <a:srgbClr val="000000"/>
                          </a:solidFill>
                          <a:latin typeface="Calibri" pitchFamily="34" charset="0"/>
                          <a:ea typeface="宋体" pitchFamily="2" charset="-122"/>
                          <a:cs typeface="+mn-cs"/>
                        </a:rPr>
                        <a:t>WBS</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胡方正</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主要负责测试用例书写，编写数据字典，</a:t>
                      </a:r>
                      <a:r>
                        <a:rPr lang="en-US" altLang="zh-CN" sz="1600" b="1" kern="1200" dirty="0" smtClean="0">
                          <a:solidFill>
                            <a:srgbClr val="000000"/>
                          </a:solidFill>
                          <a:latin typeface="Calibri" pitchFamily="34" charset="0"/>
                          <a:ea typeface="宋体" pitchFamily="2" charset="-122"/>
                          <a:cs typeface="+mn-cs"/>
                        </a:rPr>
                        <a:t>PPT</a:t>
                      </a:r>
                      <a:r>
                        <a:rPr lang="zh-CN" altLang="en-US" sz="1600" b="1" kern="1200" dirty="0" smtClean="0">
                          <a:solidFill>
                            <a:srgbClr val="000000"/>
                          </a:solidFill>
                          <a:latin typeface="Calibri" pitchFamily="34" charset="0"/>
                          <a:ea typeface="宋体" pitchFamily="2" charset="-122"/>
                          <a:cs typeface="+mn-cs"/>
                        </a:rPr>
                        <a:t>审核</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刘雨霏</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主要负责制作界面原型，辅助制作用户手册</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r>
                        <a:rPr lang="zh-CN" altLang="en-US" sz="1600" b="1" kern="1200" dirty="0" smtClean="0">
                          <a:solidFill>
                            <a:srgbClr val="000000"/>
                          </a:solidFill>
                          <a:latin typeface="Calibri" pitchFamily="34" charset="0"/>
                          <a:ea typeface="宋体" pitchFamily="2" charset="-122"/>
                          <a:cs typeface="+mn-cs"/>
                        </a:rPr>
                        <a:t>张光程</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主要负责用例文档，用户手册和需求跟踪矩阵制作，制作答辩</a:t>
                      </a:r>
                      <a:r>
                        <a:rPr lang="en-US" altLang="zh-CN" sz="1600" b="1" kern="1200" dirty="0" smtClean="0">
                          <a:solidFill>
                            <a:srgbClr val="000000"/>
                          </a:solidFill>
                          <a:latin typeface="Calibri" pitchFamily="34" charset="0"/>
                          <a:ea typeface="宋体" pitchFamily="2" charset="-122"/>
                          <a:cs typeface="+mn-cs"/>
                        </a:rPr>
                        <a:t>PPT</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杨智麟</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主要负责绘制对话框图，修改甘特图，辅助更新</a:t>
                      </a:r>
                      <a:r>
                        <a:rPr lang="en-US" altLang="zh-CN" sz="1600" b="1" kern="1200" dirty="0" smtClean="0">
                          <a:solidFill>
                            <a:srgbClr val="000000"/>
                          </a:solidFill>
                          <a:latin typeface="Calibri" pitchFamily="34" charset="0"/>
                          <a:ea typeface="宋体" pitchFamily="2" charset="-122"/>
                          <a:cs typeface="+mn-cs"/>
                        </a:rPr>
                        <a:t>SRS</a:t>
                      </a:r>
                      <a:endParaRPr lang="zh-CN" altLang="en-US" sz="1600" b="1" kern="1200" dirty="0">
                        <a:solidFill>
                          <a:srgbClr val="000000"/>
                        </a:solidFill>
                        <a:latin typeface="Calibri" pitchFamily="34" charset="0"/>
                        <a:ea typeface="宋体" pitchFamily="2" charset="-122"/>
                        <a:cs typeface="+mn-cs"/>
                      </a:endParaRPr>
                    </a:p>
                  </a:txBody>
                  <a:tcPr/>
                </a:tc>
              </a:tr>
            </a:tbl>
          </a:graphicData>
        </a:graphic>
      </p:graphicFrame>
    </p:spTree>
    <p:extLst>
      <p:ext uri="{BB962C8B-B14F-4D97-AF65-F5344CB8AC3E}">
        <p14:creationId xmlns:p14="http://schemas.microsoft.com/office/powerpoint/2010/main" val="20455296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绩效考评</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89</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A3DC0E0B-9F89-4B96-A338-960A5B0BF8AF}"/>
              </a:ext>
            </a:extLst>
          </p:cNvPr>
          <p:cNvGraphicFramePr>
            <a:graphicFrameLocks noGrp="1"/>
          </p:cNvGraphicFramePr>
          <p:nvPr>
            <p:extLst>
              <p:ext uri="{D42A27DB-BD31-4B8C-83A1-F6EECF244321}">
                <p14:modId xmlns:p14="http://schemas.microsoft.com/office/powerpoint/2010/main" val="1984833349"/>
              </p:ext>
            </p:extLst>
          </p:nvPr>
        </p:nvGraphicFramePr>
        <p:xfrm>
          <a:off x="1379983" y="1347663"/>
          <a:ext cx="6288233" cy="2736192"/>
        </p:xfrm>
        <a:graphic>
          <a:graphicData uri="http://schemas.openxmlformats.org/drawingml/2006/table">
            <a:tbl>
              <a:tblPr firstRow="1" bandRow="1">
                <a:tableStyleId>{5C22544A-7EE6-4342-B048-85BDC9FD1C3A}</a:tableStyleId>
              </a:tblPr>
              <a:tblGrid>
                <a:gridCol w="898319">
                  <a:extLst>
                    <a:ext uri="{9D8B030D-6E8A-4147-A177-3AD203B41FA5}">
                      <a16:colId xmlns:a16="http://schemas.microsoft.com/office/drawing/2014/main" xmlns="" val="1569344410"/>
                    </a:ext>
                  </a:extLst>
                </a:gridCol>
                <a:gridCol w="898319">
                  <a:extLst>
                    <a:ext uri="{9D8B030D-6E8A-4147-A177-3AD203B41FA5}">
                      <a16:colId xmlns:a16="http://schemas.microsoft.com/office/drawing/2014/main" xmlns="" val="2923817440"/>
                    </a:ext>
                  </a:extLst>
                </a:gridCol>
                <a:gridCol w="898319">
                  <a:extLst>
                    <a:ext uri="{9D8B030D-6E8A-4147-A177-3AD203B41FA5}">
                      <a16:colId xmlns:a16="http://schemas.microsoft.com/office/drawing/2014/main" xmlns="" val="1459608150"/>
                    </a:ext>
                  </a:extLst>
                </a:gridCol>
                <a:gridCol w="898319">
                  <a:extLst>
                    <a:ext uri="{9D8B030D-6E8A-4147-A177-3AD203B41FA5}">
                      <a16:colId xmlns:a16="http://schemas.microsoft.com/office/drawing/2014/main" xmlns="" val="908494260"/>
                    </a:ext>
                  </a:extLst>
                </a:gridCol>
                <a:gridCol w="898319">
                  <a:extLst>
                    <a:ext uri="{9D8B030D-6E8A-4147-A177-3AD203B41FA5}">
                      <a16:colId xmlns:a16="http://schemas.microsoft.com/office/drawing/2014/main" xmlns="" val="760586421"/>
                    </a:ext>
                  </a:extLst>
                </a:gridCol>
                <a:gridCol w="898319">
                  <a:extLst>
                    <a:ext uri="{9D8B030D-6E8A-4147-A177-3AD203B41FA5}">
                      <a16:colId xmlns:a16="http://schemas.microsoft.com/office/drawing/2014/main" xmlns="" val="3750968721"/>
                    </a:ext>
                  </a:extLst>
                </a:gridCol>
                <a:gridCol w="898319">
                  <a:extLst>
                    <a:ext uri="{9D8B030D-6E8A-4147-A177-3AD203B41FA5}">
                      <a16:colId xmlns:a16="http://schemas.microsoft.com/office/drawing/2014/main" xmlns="" val="871777346"/>
                    </a:ext>
                  </a:extLst>
                </a:gridCol>
              </a:tblGrid>
              <a:tr h="456032">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工作态度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完成时间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完成质量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合作沟通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总计</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78958807"/>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92.8</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89</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73723049"/>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88.4</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34817704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2" name="图片 1">
            <a:extLst>
              <a:ext uri="{FF2B5EF4-FFF2-40B4-BE49-F238E27FC236}">
                <a16:creationId xmlns:a16="http://schemas.microsoft.com/office/drawing/2014/main" xmlns="" id="{0D50AE5D-AC41-4206-A517-19EB8D0CE275}"/>
              </a:ext>
            </a:extLst>
          </p:cNvPr>
          <p:cNvPicPr>
            <a:picLocks noChangeAspect="1"/>
          </p:cNvPicPr>
          <p:nvPr/>
        </p:nvPicPr>
        <p:blipFill>
          <a:blip r:embed="rId3"/>
          <a:stretch>
            <a:fillRect/>
          </a:stretch>
        </p:blipFill>
        <p:spPr>
          <a:xfrm>
            <a:off x="4799563" y="1005282"/>
            <a:ext cx="4277403" cy="3465462"/>
          </a:xfrm>
          <a:prstGeom prst="rect">
            <a:avLst/>
          </a:prstGeom>
        </p:spPr>
      </p:pic>
      <p:pic>
        <p:nvPicPr>
          <p:cNvPr id="3" name="图片 2">
            <a:extLst>
              <a:ext uri="{FF2B5EF4-FFF2-40B4-BE49-F238E27FC236}">
                <a16:creationId xmlns:a16="http://schemas.microsoft.com/office/drawing/2014/main" xmlns="" id="{F8939149-65B1-4146-B7A9-6773C7C9F8F4}"/>
              </a:ext>
            </a:extLst>
          </p:cNvPr>
          <p:cNvPicPr>
            <a:picLocks noChangeAspect="1"/>
          </p:cNvPicPr>
          <p:nvPr/>
        </p:nvPicPr>
        <p:blipFill>
          <a:blip r:embed="rId4"/>
          <a:stretch>
            <a:fillRect/>
          </a:stretch>
        </p:blipFill>
        <p:spPr>
          <a:xfrm>
            <a:off x="26184" y="923925"/>
            <a:ext cx="4699710" cy="3628176"/>
          </a:xfrm>
          <a:prstGeom prst="rect">
            <a:avLst/>
          </a:prstGeom>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文献参考</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90</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参考</a:t>
            </a:r>
            <a:r>
              <a:rPr lang="zh-CN" altLang="en-US" sz="2800" b="1" dirty="0">
                <a:solidFill>
                  <a:schemeClr val="bg1"/>
                </a:solidFill>
                <a:latin typeface="Calibri" pitchFamily="34" charset="0"/>
                <a:sym typeface="Calibri" pitchFamily="34" charset="0"/>
              </a:rPr>
              <a:t>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软件需求（第三版）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 </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施瓦尔贝</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 </a:t>
            </a:r>
            <a:r>
              <a:rPr lang="en-US" altLang="zh-CN"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[4]  《</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需求规格</a:t>
            </a:r>
            <a:r>
              <a:rPr lang="zh-CN" altLang="en-US" sz="1600" b="1" dirty="0" smtClean="0">
                <a:solidFill>
                  <a:srgbClr val="000000"/>
                </a:solidFill>
                <a:latin typeface="Calibri" pitchFamily="34" charset="0"/>
                <a:sym typeface="Calibri" pitchFamily="34" charset="0"/>
              </a:rPr>
              <a:t>说明书</a:t>
            </a:r>
            <a:r>
              <a:rPr lang="en-US" altLang="zh-CN" sz="1600" b="1" smtClean="0">
                <a:solidFill>
                  <a:srgbClr val="000000"/>
                </a:solidFill>
                <a:latin typeface="Calibri" pitchFamily="34" charset="0"/>
                <a:sym typeface="Calibri" pitchFamily="34" charset="0"/>
              </a:rPr>
              <a:t>》</a:t>
            </a:r>
            <a:r>
              <a:rPr lang="zh-CN" altLang="en-US" sz="1600" b="1" smtClean="0">
                <a:solidFill>
                  <a:srgbClr val="000000"/>
                </a:solidFill>
                <a:latin typeface="Calibri" pitchFamily="34" charset="0"/>
                <a:sym typeface="Calibri" pitchFamily="34" charset="0"/>
              </a:rPr>
              <a:t>模板</a:t>
            </a:r>
            <a:r>
              <a:rPr lang="en-US" altLang="zh-CN" sz="1600" b="1" dirty="0">
                <a:solidFill>
                  <a:srgbClr val="000000"/>
                </a:solidFill>
                <a:latin typeface="Calibri" pitchFamily="34" charset="0"/>
                <a:sym typeface="Calibri" pitchFamily="34" charset="0"/>
              </a:rPr>
              <a:t>	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a:t>
            </a:r>
            <a:r>
              <a:rPr lang="en-US" altLang="zh-CN" sz="1600" b="1" dirty="0" smtClean="0">
                <a:solidFill>
                  <a:srgbClr val="000000"/>
                </a:solidFill>
                <a:latin typeface="Calibri" pitchFamily="34" charset="0"/>
                <a:sym typeface="Calibri" pitchFamily="34" charset="0"/>
              </a:rPr>
              <a:t>wenku.baidu.com/view/78c4f24cf56527d3240c844769eae009581ba233.html</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 《</a:t>
            </a:r>
            <a:r>
              <a:rPr lang="zh-CN" altLang="en-US" sz="1600" b="1" dirty="0" smtClean="0">
                <a:solidFill>
                  <a:srgbClr val="000000"/>
                </a:solidFill>
                <a:latin typeface="Calibri" pitchFamily="34" charset="0"/>
                <a:sym typeface="Calibri" pitchFamily="34" charset="0"/>
              </a:rPr>
              <a:t>基于项目的案例教学系统</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硕士论文</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https://github.com/SoftwareRequirtmentsG02/PRD2018-G02/tree/master/%E6%A1%88%E4%BE%8B%E6%95%99%E5%AD%A6%E7%B3%BB%E7%BB%9F/%E9%9D%9E%E5%8F%97%E6%8E%A7%E6%96%87%E6%A1%A3/%</a:t>
            </a:r>
            <a:r>
              <a:rPr lang="en-US" altLang="zh-CN" sz="1600" b="1" dirty="0" smtClean="0">
                <a:solidFill>
                  <a:srgbClr val="000000"/>
                </a:solidFill>
                <a:latin typeface="Calibri" pitchFamily="34" charset="0"/>
                <a:sym typeface="Calibri" pitchFamily="34" charset="0"/>
              </a:rPr>
              <a:t>E8%AE%BA%E6%96%87</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2019</a:t>
            </a:r>
            <a:r>
              <a:rPr lang="zh-CN" altLang="en-US" sz="1600" b="1" dirty="0" smtClean="0">
                <a:solidFill>
                  <a:srgbClr val="000000"/>
                </a:solidFill>
                <a:latin typeface="Calibri" pitchFamily="34" charset="0"/>
                <a:sym typeface="Calibri" pitchFamily="34" charset="0"/>
              </a:rPr>
              <a:t>年</a:t>
            </a: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月</a:t>
            </a:r>
            <a:r>
              <a:rPr lang="en-US" altLang="zh-CN" sz="1600" b="1" dirty="0" smtClean="0">
                <a:solidFill>
                  <a:srgbClr val="000000"/>
                </a:solidFill>
                <a:latin typeface="Calibri" pitchFamily="34" charset="0"/>
                <a:sym typeface="Calibri" pitchFamily="34" charset="0"/>
              </a:rPr>
              <a:t>15</a:t>
            </a:r>
            <a:r>
              <a:rPr lang="zh-CN" altLang="en-US" sz="1600" b="1" dirty="0" smtClean="0">
                <a:solidFill>
                  <a:srgbClr val="000000"/>
                </a:solidFill>
                <a:latin typeface="Calibri" pitchFamily="34" charset="0"/>
                <a:sym typeface="Calibri" pitchFamily="34" charset="0"/>
              </a:rPr>
              <a:t>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91</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92</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2528</TotalTime>
  <Pages>0</Pages>
  <Words>3856</Words>
  <Characters>0</Characters>
  <Application>Microsoft Office PowerPoint</Application>
  <DocSecurity>0</DocSecurity>
  <PresentationFormat>全屏显示(16:9)</PresentationFormat>
  <Lines>0</Lines>
  <Paragraphs>905</Paragraphs>
  <Slides>92</Slides>
  <Notes>92</Notes>
  <HiddenSlides>0</HiddenSlides>
  <MMClips>0</MMClips>
  <ScaleCrop>false</ScaleCrop>
  <HeadingPairs>
    <vt:vector size="4" baseType="variant">
      <vt:variant>
        <vt:lpstr>主题</vt:lpstr>
      </vt:variant>
      <vt:variant>
        <vt:i4>1</vt:i4>
      </vt:variant>
      <vt:variant>
        <vt:lpstr>幻灯片标题</vt:lpstr>
      </vt:variant>
      <vt:variant>
        <vt:i4>92</vt:i4>
      </vt:variant>
    </vt:vector>
  </HeadingPairs>
  <TitlesOfParts>
    <vt:vector size="9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681</cp:revision>
  <dcterms:created xsi:type="dcterms:W3CDTF">2014-07-25T06:09:36Z</dcterms:created>
  <dcterms:modified xsi:type="dcterms:W3CDTF">2019-01-16T11:35:54Z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